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71" r:id="rId12"/>
    <p:sldId id="272" r:id="rId13"/>
    <p:sldId id="273" r:id="rId14"/>
    <p:sldId id="274" r:id="rId15"/>
    <p:sldId id="275" r:id="rId16"/>
    <p:sldId id="279" r:id="rId17"/>
    <p:sldId id="280" r:id="rId18"/>
    <p:sldId id="276" r:id="rId19"/>
    <p:sldId id="278" r:id="rId20"/>
    <p:sldId id="277" r:id="rId21"/>
    <p:sldId id="297" r:id="rId22"/>
    <p:sldId id="282" r:id="rId23"/>
    <p:sldId id="284" r:id="rId24"/>
    <p:sldId id="281" r:id="rId25"/>
    <p:sldId id="285" r:id="rId26"/>
    <p:sldId id="286" r:id="rId27"/>
    <p:sldId id="295" r:id="rId28"/>
    <p:sldId id="287" r:id="rId29"/>
    <p:sldId id="291" r:id="rId30"/>
    <p:sldId id="288" r:id="rId31"/>
    <p:sldId id="289" r:id="rId32"/>
    <p:sldId id="299" r:id="rId33"/>
    <p:sldId id="296" r:id="rId34"/>
    <p:sldId id="300" r:id="rId35"/>
    <p:sldId id="290" r:id="rId36"/>
    <p:sldId id="292" r:id="rId37"/>
    <p:sldId id="293" r:id="rId38"/>
    <p:sldId id="298" r:id="rId39"/>
    <p:sldId id="294" r:id="rId40"/>
    <p:sldId id="270" r:id="rId41"/>
    <p:sldId id="26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9699"/>
    <a:srgbClr val="F89829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54" autoAdjust="0"/>
    <p:restoredTop sz="82630"/>
  </p:normalViewPr>
  <p:slideViewPr>
    <p:cSldViewPr snapToGrid="0">
      <p:cViewPr>
        <p:scale>
          <a:sx n="83" d="100"/>
          <a:sy n="83" d="100"/>
        </p:scale>
        <p:origin x="624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89447A-4767-2644-8AE1-9B6309964F47}" type="datetimeFigureOut">
              <a:rPr lang="en-US" smtClean="0"/>
              <a:t>9/19/19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5A349-4E5C-BA44-ABCF-ED6D6BA960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6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Going over history, technical overview, and </a:t>
            </a:r>
            <a:r>
              <a:rPr lang="en-US" dirty="0" err="1"/>
              <a:t>usecase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Key part of </a:t>
            </a:r>
            <a:r>
              <a:rPr lang="en-US" dirty="0" err="1"/>
              <a:t>Umod</a:t>
            </a:r>
            <a:r>
              <a:rPr lang="en-US" dirty="0"/>
              <a:t> integration architecture</a:t>
            </a:r>
          </a:p>
          <a:p>
            <a:pPr marL="171450" indent="-171450">
              <a:buFontTx/>
              <a:buChar char="-"/>
            </a:pPr>
            <a:r>
              <a:rPr lang="en-US" dirty="0"/>
              <a:t>We’re working with other teams at AO on Kafka</a:t>
            </a:r>
          </a:p>
          <a:p>
            <a:pPr marL="171450" indent="-171450">
              <a:buFontTx/>
              <a:buChar char="-"/>
            </a:pPr>
            <a:r>
              <a:rPr lang="en-US" dirty="0"/>
              <a:t>R&amp;D project in Kafka</a:t>
            </a:r>
          </a:p>
          <a:p>
            <a:pPr marL="171450" indent="-171450">
              <a:buFontTx/>
              <a:buChar char="-"/>
            </a:pPr>
            <a:r>
              <a:rPr lang="en-US" dirty="0"/>
              <a:t>Kafka is a very important technology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Original implementation started in August last year and took just over a year for prod ready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A349-4E5C-BA44-ABCF-ED6D6BA960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03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A349-4E5C-BA44-ABCF-ED6D6BA9600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4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A349-4E5C-BA44-ABCF-ED6D6BA960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26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Demystify Kafka by covering history and technology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Need to understand history to understand evolution to understand tech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Will explicitly answer all questions and tie them together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Will not be going deep technical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Had an actual hard </a:t>
            </a:r>
            <a:r>
              <a:rPr lang="en-US" dirty="0" err="1"/>
              <a:t>usecase</a:t>
            </a:r>
            <a:r>
              <a:rPr lang="en-US" dirty="0"/>
              <a:t> at AO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Comparison with IBM MQ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OS / Camel / Splunk / Kafka / Docker(?)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 year with Kafka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A349-4E5C-BA44-ABCF-ED6D6BA960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98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a baseline for everyone. There’s a few key things you need to understand to get why Kafka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A349-4E5C-BA44-ABCF-ED6D6BA960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58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What is a queue</a:t>
            </a:r>
          </a:p>
          <a:p>
            <a:pPr marL="171450" indent="-171450">
              <a:buFontTx/>
              <a:buChar char="-"/>
            </a:pPr>
            <a:r>
              <a:rPr lang="en-US" dirty="0"/>
              <a:t>Queue is first in first out</a:t>
            </a:r>
          </a:p>
          <a:p>
            <a:pPr marL="171450" indent="-171450">
              <a:buFontTx/>
              <a:buChar char="-"/>
            </a:pPr>
            <a:r>
              <a:rPr lang="en-US" dirty="0"/>
              <a:t>Two functions: enqueue and dequeue</a:t>
            </a:r>
          </a:p>
          <a:p>
            <a:pPr marL="171450" indent="-171450">
              <a:buFontTx/>
              <a:buChar char="-"/>
            </a:pPr>
            <a:r>
              <a:rPr lang="en-US" dirty="0"/>
              <a:t>Order: pizza, taco, burgers, gushers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Array gives us constant time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Best case scenario on </a:t>
            </a:r>
            <a:r>
              <a:rPr lang="en-US" dirty="0" err="1"/>
              <a:t>enq</a:t>
            </a:r>
            <a:r>
              <a:rPr lang="en-US" dirty="0"/>
              <a:t> and </a:t>
            </a:r>
            <a:r>
              <a:rPr lang="en-US" dirty="0" err="1"/>
              <a:t>deq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Unlike trees – optimized for searching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Important because </a:t>
            </a:r>
            <a:r>
              <a:rPr lang="en-US" dirty="0" err="1"/>
              <a:t>pubsub</a:t>
            </a:r>
            <a:r>
              <a:rPr lang="en-US" dirty="0"/>
              <a:t> messaging systems are implemented using queues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Same way a </a:t>
            </a:r>
            <a:r>
              <a:rPr lang="en-US" dirty="0" err="1"/>
              <a:t>db</a:t>
            </a:r>
            <a:r>
              <a:rPr lang="en-US" dirty="0"/>
              <a:t> is a tree/</a:t>
            </a:r>
            <a:r>
              <a:rPr lang="en-US" dirty="0" err="1"/>
              <a:t>hashtable</a:t>
            </a: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A349-4E5C-BA44-ABCF-ED6D6BA960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24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 what exactly </a:t>
            </a:r>
            <a:r>
              <a:rPr lang="en-US" dirty="0" err="1"/>
              <a:t>pubsub</a:t>
            </a:r>
            <a:r>
              <a:rPr lang="en-US" dirty="0"/>
              <a:t>? And why do we need it?</a:t>
            </a:r>
          </a:p>
          <a:p>
            <a:pPr marL="171450" indent="-171450">
              <a:buFontTx/>
              <a:buChar char="-"/>
            </a:pPr>
            <a:r>
              <a:rPr lang="en-US" dirty="0"/>
              <a:t>Make individual calls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don’t do point to point communications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A349-4E5C-BA44-ABCF-ED6D6BA960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94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Engineers introduce a </a:t>
            </a:r>
            <a:r>
              <a:rPr lang="en-US" dirty="0" err="1"/>
              <a:t>pubsub</a:t>
            </a:r>
            <a:r>
              <a:rPr lang="en-US" dirty="0"/>
              <a:t> system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System is a queue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Holds data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Responsible for getting data out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 queue alone doesn’t guarantee delivery – queue is just a </a:t>
            </a:r>
            <a:r>
              <a:rPr lang="en-US" dirty="0" err="1"/>
              <a:t>datastructure</a:t>
            </a: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/>
              <a:t>Need to have a broker for mediating communication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A349-4E5C-BA44-ABCF-ED6D6BA960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418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Pubsub</a:t>
            </a:r>
            <a:r>
              <a:rPr lang="en-US" dirty="0"/>
              <a:t> system is typically a coordination between these two patterns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A349-4E5C-BA44-ABCF-ED6D6BA960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39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LinkedIn built this monster. But why?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A349-4E5C-BA44-ABCF-ED6D6BA9600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665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E5A349-4E5C-BA44-ABCF-ED6D6BA960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98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B5BD8A-778F-41E0-9E82-6F28569B3D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9468B-4B63-4887-A868-95EBA13DF1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57379" y="2793619"/>
            <a:ext cx="5650328" cy="498205"/>
          </a:xfrm>
        </p:spPr>
        <p:txBody>
          <a:bodyPr anchor="b">
            <a:normAutofit/>
          </a:bodyPr>
          <a:lstStyle>
            <a:lvl1pPr algn="l">
              <a:defRPr sz="2400" cap="sm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6A000-B597-4B3F-B09F-9A7A4519BF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57378" y="3379613"/>
            <a:ext cx="4484423" cy="4015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Client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EBA77-B363-4EF6-9505-B742F1E2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6835" y="6537586"/>
            <a:ext cx="2743200" cy="316297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X by 2 Proprietary and Confidential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65F8BA-0E5C-4E70-87C5-6360A61901E3}"/>
              </a:ext>
            </a:extLst>
          </p:cNvPr>
          <p:cNvCxnSpPr/>
          <p:nvPr userDrawn="1"/>
        </p:nvCxnSpPr>
        <p:spPr>
          <a:xfrm>
            <a:off x="1857379" y="3295945"/>
            <a:ext cx="4484423" cy="0"/>
          </a:xfrm>
          <a:prstGeom prst="line">
            <a:avLst/>
          </a:prstGeom>
          <a:ln w="19050">
            <a:solidFill>
              <a:srgbClr val="F89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F060813-7555-4E48-A51E-DED939D10625}"/>
              </a:ext>
            </a:extLst>
          </p:cNvPr>
          <p:cNvSpPr/>
          <p:nvPr userDrawn="1"/>
        </p:nvSpPr>
        <p:spPr>
          <a:xfrm>
            <a:off x="8422105" y="0"/>
            <a:ext cx="285549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169E6F7-FE38-4172-8E62-50BAD56B27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569" y="1939988"/>
            <a:ext cx="2527015" cy="85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47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B5BD8A-778F-41E0-9E82-6F28569B3D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9468B-4B63-4887-A868-95EBA13DF1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4009" y="3195075"/>
            <a:ext cx="5650328" cy="401550"/>
          </a:xfrm>
        </p:spPr>
        <p:txBody>
          <a:bodyPr anchor="b">
            <a:normAutofit/>
          </a:bodyPr>
          <a:lstStyle>
            <a:lvl1pPr algn="l">
              <a:defRPr sz="2400" cap="sm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6A000-B597-4B3F-B09F-9A7A4519BF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4008" y="3684414"/>
            <a:ext cx="4484423" cy="4015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Client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EBA77-B363-4EF6-9505-B742F1E2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6835" y="6537586"/>
            <a:ext cx="2743200" cy="316297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X by 2 Proprietary and Confidential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65F8BA-0E5C-4E70-87C5-6360A61901E3}"/>
              </a:ext>
            </a:extLst>
          </p:cNvPr>
          <p:cNvCxnSpPr/>
          <p:nvPr userDrawn="1"/>
        </p:nvCxnSpPr>
        <p:spPr>
          <a:xfrm>
            <a:off x="4304009" y="3600746"/>
            <a:ext cx="4484423" cy="0"/>
          </a:xfrm>
          <a:prstGeom prst="line">
            <a:avLst/>
          </a:prstGeom>
          <a:ln w="19050">
            <a:solidFill>
              <a:srgbClr val="F89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3D09A3C-04B2-43D6-9685-042D3646E7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539" y="204471"/>
            <a:ext cx="1253477" cy="4234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BBEA58-2D91-49CB-8D35-274CF5B318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87069" y="994910"/>
            <a:ext cx="3025860" cy="389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057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9EB5BD8A-778F-41E0-9E82-6F28569B3D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9468B-4B63-4887-A868-95EBA13DF1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04009" y="3195075"/>
            <a:ext cx="5650328" cy="401550"/>
          </a:xfrm>
        </p:spPr>
        <p:txBody>
          <a:bodyPr anchor="b">
            <a:normAutofit/>
          </a:bodyPr>
          <a:lstStyle>
            <a:lvl1pPr algn="l">
              <a:defRPr sz="2400" cap="small" spc="3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06A000-B597-4B3F-B09F-9A7A4519BF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4008" y="3684414"/>
            <a:ext cx="4484423" cy="40155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Insert Client Name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EEBA77-B363-4EF6-9505-B742F1E2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6835" y="6537586"/>
            <a:ext cx="2743200" cy="316297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X by 2 Proprietary and Confidential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65F8BA-0E5C-4E70-87C5-6360A61901E3}"/>
              </a:ext>
            </a:extLst>
          </p:cNvPr>
          <p:cNvCxnSpPr/>
          <p:nvPr userDrawn="1"/>
        </p:nvCxnSpPr>
        <p:spPr>
          <a:xfrm>
            <a:off x="4304009" y="3600746"/>
            <a:ext cx="4484423" cy="0"/>
          </a:xfrm>
          <a:prstGeom prst="line">
            <a:avLst/>
          </a:prstGeom>
          <a:ln w="19050">
            <a:solidFill>
              <a:srgbClr val="F89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3D09A3C-04B2-43D6-9685-042D3646E7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539" y="204471"/>
            <a:ext cx="1253477" cy="423427"/>
          </a:xfrm>
          <a:prstGeom prst="rect">
            <a:avLst/>
          </a:prstGeom>
        </p:spPr>
      </p:pic>
      <p:sp>
        <p:nvSpPr>
          <p:cNvPr id="11" name="Heart 10">
            <a:extLst>
              <a:ext uri="{FF2B5EF4-FFF2-40B4-BE49-F238E27FC236}">
                <a16:creationId xmlns:a16="http://schemas.microsoft.com/office/drawing/2014/main" id="{07BC25B0-4852-46E7-B87E-0210E3F3E94A}"/>
              </a:ext>
            </a:extLst>
          </p:cNvPr>
          <p:cNvSpPr/>
          <p:nvPr userDrawn="1"/>
        </p:nvSpPr>
        <p:spPr>
          <a:xfrm>
            <a:off x="2571649" y="2091606"/>
            <a:ext cx="1768027" cy="1768028"/>
          </a:xfrm>
          <a:prstGeom prst="heart">
            <a:avLst/>
          </a:prstGeom>
          <a:solidFill>
            <a:srgbClr val="D9D9D9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38085A6-92CC-43B4-A50E-78071F5F238A}"/>
              </a:ext>
            </a:extLst>
          </p:cNvPr>
          <p:cNvGrpSpPr/>
          <p:nvPr userDrawn="1"/>
        </p:nvGrpSpPr>
        <p:grpSpPr>
          <a:xfrm>
            <a:off x="3022114" y="2773100"/>
            <a:ext cx="1730760" cy="751149"/>
            <a:chOff x="2052383" y="2049201"/>
            <a:chExt cx="1241362" cy="57235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0D0032D-F857-42D0-B740-EE210F6C4B2F}"/>
                </a:ext>
              </a:extLst>
            </p:cNvPr>
            <p:cNvCxnSpPr/>
            <p:nvPr/>
          </p:nvCxnSpPr>
          <p:spPr>
            <a:xfrm>
              <a:off x="2052383" y="2196418"/>
              <a:ext cx="463463" cy="0"/>
            </a:xfrm>
            <a:prstGeom prst="line">
              <a:avLst/>
            </a:prstGeom>
            <a:ln w="31750" cap="rnd">
              <a:solidFill>
                <a:schemeClr val="bg2">
                  <a:lumMod val="50000"/>
                </a:schemeClr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D8FBA68-44BD-40D5-8D5D-DA739CC9EC7E}"/>
                </a:ext>
              </a:extLst>
            </p:cNvPr>
            <p:cNvCxnSpPr/>
            <p:nvPr/>
          </p:nvCxnSpPr>
          <p:spPr>
            <a:xfrm>
              <a:off x="2515846" y="2196418"/>
              <a:ext cx="104947" cy="264417"/>
            </a:xfrm>
            <a:prstGeom prst="line">
              <a:avLst/>
            </a:prstGeom>
            <a:ln w="31750" cap="rnd">
              <a:solidFill>
                <a:schemeClr val="bg2">
                  <a:lumMod val="50000"/>
                </a:schemeClr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FF9596-099A-44E6-A080-11CE9D11755E}"/>
                </a:ext>
              </a:extLst>
            </p:cNvPr>
            <p:cNvCxnSpPr/>
            <p:nvPr/>
          </p:nvCxnSpPr>
          <p:spPr>
            <a:xfrm flipV="1">
              <a:off x="2620793" y="2049201"/>
              <a:ext cx="116784" cy="411634"/>
            </a:xfrm>
            <a:prstGeom prst="line">
              <a:avLst/>
            </a:prstGeom>
            <a:ln w="31750" cap="rnd">
              <a:solidFill>
                <a:schemeClr val="bg2">
                  <a:lumMod val="50000"/>
                </a:schemeClr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393E9F4-DF48-4F12-96B4-A0F5AEDC3DCB}"/>
                </a:ext>
              </a:extLst>
            </p:cNvPr>
            <p:cNvCxnSpPr/>
            <p:nvPr/>
          </p:nvCxnSpPr>
          <p:spPr>
            <a:xfrm>
              <a:off x="2737577" y="2049201"/>
              <a:ext cx="123721" cy="572356"/>
            </a:xfrm>
            <a:prstGeom prst="line">
              <a:avLst/>
            </a:prstGeom>
            <a:ln w="31750" cap="rnd">
              <a:solidFill>
                <a:schemeClr val="bg2">
                  <a:lumMod val="50000"/>
                </a:schemeClr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430B78E-8059-4EBC-96C5-D8E26F7E8768}"/>
                </a:ext>
              </a:extLst>
            </p:cNvPr>
            <p:cNvCxnSpPr/>
            <p:nvPr/>
          </p:nvCxnSpPr>
          <p:spPr>
            <a:xfrm flipV="1">
              <a:off x="2862381" y="2122047"/>
              <a:ext cx="156128" cy="498355"/>
            </a:xfrm>
            <a:prstGeom prst="line">
              <a:avLst/>
            </a:prstGeom>
            <a:ln w="31750" cap="rnd">
              <a:solidFill>
                <a:schemeClr val="bg2">
                  <a:lumMod val="50000"/>
                </a:schemeClr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9B45CB-78D0-4A2C-99BC-C2214F8587BE}"/>
                </a:ext>
              </a:extLst>
            </p:cNvPr>
            <p:cNvCxnSpPr/>
            <p:nvPr/>
          </p:nvCxnSpPr>
          <p:spPr>
            <a:xfrm>
              <a:off x="3018509" y="2120890"/>
              <a:ext cx="80992" cy="163035"/>
            </a:xfrm>
            <a:prstGeom prst="line">
              <a:avLst/>
            </a:prstGeom>
            <a:ln w="31750" cap="rnd">
              <a:solidFill>
                <a:schemeClr val="bg2">
                  <a:lumMod val="50000"/>
                </a:schemeClr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79FFE80-4800-4486-9B90-F58EDFE0B617}"/>
                </a:ext>
              </a:extLst>
            </p:cNvPr>
            <p:cNvCxnSpPr/>
            <p:nvPr/>
          </p:nvCxnSpPr>
          <p:spPr>
            <a:xfrm>
              <a:off x="3099491" y="2286238"/>
              <a:ext cx="194254" cy="0"/>
            </a:xfrm>
            <a:prstGeom prst="line">
              <a:avLst/>
            </a:prstGeom>
            <a:ln w="31750" cap="rnd">
              <a:solidFill>
                <a:schemeClr val="bg2">
                  <a:lumMod val="50000"/>
                </a:schemeClr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3088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4632-2C01-4CBC-A728-0B6E5AB68E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38CF0-876E-4EB6-B0E5-37A38E38F452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main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394E2-B3E8-4CAA-B305-D656F45B3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4922" y="6528749"/>
            <a:ext cx="2743200" cy="332772"/>
          </a:xfrm>
          <a:prstGeom prst="rect">
            <a:avLst/>
          </a:prstGeom>
        </p:spPr>
        <p:txBody>
          <a:bodyPr/>
          <a:lstStyle/>
          <a:p>
            <a:fld id="{1B4CA609-9D85-411E-986E-3A17092A612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DDC92C4-0530-4A69-8B62-093B8B6B2C2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6538" y="403654"/>
            <a:ext cx="11117262" cy="277383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5pPr marL="1143000" indent="0">
              <a:buNone/>
              <a:defRPr/>
            </a:lvl5pPr>
          </a:lstStyle>
          <a:p>
            <a:pPr lvl="0"/>
            <a:r>
              <a:rPr lang="en-US" dirty="0"/>
              <a:t>Click to edit slide title </a:t>
            </a:r>
          </a:p>
        </p:txBody>
      </p:sp>
    </p:spTree>
    <p:extLst>
      <p:ext uri="{BB962C8B-B14F-4D97-AF65-F5344CB8AC3E}">
        <p14:creationId xmlns:p14="http://schemas.microsoft.com/office/powerpoint/2010/main" val="196164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96777C-C989-4757-84B5-898129D3FE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A6CBD-8583-4192-BA12-E8E16F3CA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53366" y="3105665"/>
            <a:ext cx="4484423" cy="495077"/>
          </a:xfrm>
        </p:spPr>
        <p:txBody>
          <a:bodyPr anchor="b">
            <a:normAutofit/>
          </a:bodyPr>
          <a:lstStyle>
            <a:lvl1pPr algn="ctr">
              <a:defRPr sz="2400" cap="sm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Section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0CE05-8890-45F5-A7AA-F72F1B8D1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4918" y="6528749"/>
            <a:ext cx="2743200" cy="332772"/>
          </a:xfrm>
          <a:prstGeom prst="rect">
            <a:avLst/>
          </a:prstGeom>
        </p:spPr>
        <p:txBody>
          <a:bodyPr/>
          <a:lstStyle/>
          <a:p>
            <a:fld id="{1B4CA609-9D85-411E-986E-3A17092A6123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5D9C7C-2EDD-4CC3-8900-F5AD22D0C914}"/>
              </a:ext>
            </a:extLst>
          </p:cNvPr>
          <p:cNvCxnSpPr/>
          <p:nvPr userDrawn="1"/>
        </p:nvCxnSpPr>
        <p:spPr>
          <a:xfrm>
            <a:off x="3853366" y="3600743"/>
            <a:ext cx="4484423" cy="0"/>
          </a:xfrm>
          <a:prstGeom prst="line">
            <a:avLst/>
          </a:prstGeom>
          <a:ln w="19050">
            <a:solidFill>
              <a:srgbClr val="F89B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369D274-6EEB-4344-A2FF-3A8D8A1E71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36835" y="6537586"/>
            <a:ext cx="2743200" cy="316297"/>
          </a:xfrm>
          <a:prstGeom prst="rect">
            <a:avLst/>
          </a:prstGeom>
        </p:spPr>
        <p:txBody>
          <a:bodyPr/>
          <a:lstStyle>
            <a:lvl1pPr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X by 2 Proprietary and Confidential</a:t>
            </a:r>
          </a:p>
        </p:txBody>
      </p:sp>
    </p:spTree>
    <p:extLst>
      <p:ext uri="{BB962C8B-B14F-4D97-AF65-F5344CB8AC3E}">
        <p14:creationId xmlns:p14="http://schemas.microsoft.com/office/powerpoint/2010/main" val="936822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66BBA-A1BE-42BA-8A0F-47F71348C2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section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9563E-0657-4ABD-988C-2105670E990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36538" y="963827"/>
            <a:ext cx="5783262" cy="521313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main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F98F00-0079-43ED-BAD4-6032A883DF3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963827"/>
            <a:ext cx="5783262" cy="521313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main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25071FE-54A0-4C7A-BF97-DF16FCD7203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6538" y="403654"/>
            <a:ext cx="11117262" cy="277383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5pPr marL="1143000" indent="0">
              <a:buNone/>
              <a:defRPr/>
            </a:lvl5pPr>
          </a:lstStyle>
          <a:p>
            <a:pPr lvl="0"/>
            <a:r>
              <a:rPr lang="en-US" dirty="0"/>
              <a:t>Click to edit slide title</a:t>
            </a:r>
          </a:p>
        </p:txBody>
      </p:sp>
    </p:spTree>
    <p:extLst>
      <p:ext uri="{BB962C8B-B14F-4D97-AF65-F5344CB8AC3E}">
        <p14:creationId xmlns:p14="http://schemas.microsoft.com/office/powerpoint/2010/main" val="2589748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96777C-C989-4757-84B5-898129D3FE1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80CC9-713B-4F8B-8F8F-287683C9054E}"/>
              </a:ext>
            </a:extLst>
          </p:cNvPr>
          <p:cNvSpPr/>
          <p:nvPr userDrawn="1"/>
        </p:nvSpPr>
        <p:spPr>
          <a:xfrm>
            <a:off x="2" y="0"/>
            <a:ext cx="12191998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F42823-3FBD-4EB9-A2B4-84CB1B8BC70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963" y="5099049"/>
            <a:ext cx="2168894" cy="73567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CD8260-5437-4571-B239-44BDB8F9ACB4}"/>
              </a:ext>
            </a:extLst>
          </p:cNvPr>
          <p:cNvSpPr/>
          <p:nvPr userDrawn="1"/>
        </p:nvSpPr>
        <p:spPr>
          <a:xfrm>
            <a:off x="483910" y="4466611"/>
            <a:ext cx="264578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U.S.A.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35055 W Twelve Mile Rd Suite 220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Farmington Hills, MI 48331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248-538-9292</a:t>
            </a:r>
          </a:p>
          <a:p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400" b="1" dirty="0">
                <a:solidFill>
                  <a:schemeClr val="bg1">
                    <a:lumMod val="65000"/>
                  </a:schemeClr>
                </a:solidFill>
              </a:rPr>
              <a:t>CANADA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100 University Ave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Toronto, ON M5J 1V6 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905-267-0223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D92DB3-697D-494E-99C7-3B1E450B8285}"/>
              </a:ext>
            </a:extLst>
          </p:cNvPr>
          <p:cNvSpPr/>
          <p:nvPr userDrawn="1"/>
        </p:nvSpPr>
        <p:spPr>
          <a:xfrm>
            <a:off x="9240204" y="5943939"/>
            <a:ext cx="2372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www.xby2.com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contact@xby2.com</a:t>
            </a:r>
          </a:p>
        </p:txBody>
      </p:sp>
    </p:spTree>
    <p:extLst>
      <p:ext uri="{BB962C8B-B14F-4D97-AF65-F5344CB8AC3E}">
        <p14:creationId xmlns:p14="http://schemas.microsoft.com/office/powerpoint/2010/main" val="2089581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68ED5F-BB57-48F3-8DED-88BA8BE04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835" y="204472"/>
            <a:ext cx="11116965" cy="1909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FE5611-6689-4188-B10E-FE3B9FD08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6835" y="963827"/>
            <a:ext cx="11727181" cy="5213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main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1708AEC-3D4F-4316-B512-4F523326E1CA}"/>
              </a:ext>
            </a:extLst>
          </p:cNvPr>
          <p:cNvSpPr txBox="1">
            <a:spLocks/>
          </p:cNvSpPr>
          <p:nvPr userDrawn="1"/>
        </p:nvSpPr>
        <p:spPr>
          <a:xfrm>
            <a:off x="220359" y="6537586"/>
            <a:ext cx="2743200" cy="31629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X by 2 Proprietary and Confidential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8EBC553-3C0E-43B5-B250-F91FA669C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44908" y="6529349"/>
            <a:ext cx="2743200" cy="332772"/>
          </a:xfrm>
          <a:prstGeom prst="rect">
            <a:avLst/>
          </a:prstGeom>
        </p:spPr>
        <p:txBody>
          <a:bodyPr/>
          <a:lstStyle>
            <a:lvl1pPr algn="r">
              <a:defRPr sz="9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B4CA609-9D85-411E-986E-3A17092A612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4DED8C-BD62-4FE6-BBFF-C5B6867B20DC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539" y="204471"/>
            <a:ext cx="1253477" cy="42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44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62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600" b="1" kern="1200">
          <a:solidFill>
            <a:schemeClr val="tx1">
              <a:lumMod val="75000"/>
              <a:lumOff val="25000"/>
            </a:schemeClr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88925" indent="-288925" algn="l" defTabSz="914400" rtl="0" eaLnBrk="1" latinLnBrk="0" hangingPunct="1">
        <a:lnSpc>
          <a:spcPct val="90000"/>
        </a:lnSpc>
        <a:spcBef>
          <a:spcPts val="1000"/>
        </a:spcBef>
        <a:buSzPct val="80000"/>
        <a:buFont typeface="Wingdings" panose="05000000000000000000" pitchFamily="2" charset="2"/>
        <a:buChar char="§"/>
        <a:defRPr sz="2000" kern="1200">
          <a:solidFill>
            <a:srgbClr val="F89829"/>
          </a:solidFill>
          <a:latin typeface="+mn-lt"/>
          <a:ea typeface="+mn-ea"/>
          <a:cs typeface="+mn-cs"/>
        </a:defRPr>
      </a:lvl1pPr>
      <a:lvl2pPr marL="568325" indent="-2794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288925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Courier New" panose="02070309020205020404" pitchFamily="49" charset="0"/>
        <a:buChar char="o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143000" indent="-285750" algn="l" defTabSz="914400" rtl="0" eaLnBrk="1" latinLnBrk="0" hangingPunct="1">
        <a:lnSpc>
          <a:spcPct val="90000"/>
        </a:lnSpc>
        <a:spcBef>
          <a:spcPts val="500"/>
        </a:spcBef>
        <a:buFont typeface="Courier New" panose="02070309020205020404" pitchFamily="49" charset="0"/>
        <a:buChar char="­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428750" indent="-285750" algn="l" defTabSz="914400" rtl="0" eaLnBrk="1" latinLnBrk="0" hangingPunct="1">
        <a:lnSpc>
          <a:spcPct val="90000"/>
        </a:lnSpc>
        <a:spcBef>
          <a:spcPts val="500"/>
        </a:spcBef>
        <a:buSzPct val="80000"/>
        <a:buFont typeface="Wingdings" panose="05000000000000000000" pitchFamily="2" charset="2"/>
        <a:buChar char="Ø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bbitmq.com/blog/2012/04/25/rabbitmq-performance-measurements-part-2/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confluent.io/blog/apache-kafka-hits-1-1-trillion-messages-per-day-joins-the-4-comma-club/" TargetMode="External"/><Relationship Id="rId4" Type="http://schemas.openxmlformats.org/officeDocument/2006/relationships/hyperlink" Target="https://engineering.linkedin.com/kafka/benchmarking-apache-kafka-2-million-writes-second-three-cheap-machines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fluent.io/blog/apache-kafka-hits-1-1-trillion-messages-per-day-joins-the-4-comma-club/" TargetMode="External"/><Relationship Id="rId2" Type="http://schemas.openxmlformats.org/officeDocument/2006/relationships/hyperlink" Target="https://insidebigdata.com/2016/04/28/a-brief-history-of-kafka-linkedins-messaging-platform/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confluent.io/blog/using-apache-kafka-drive-cutting-edge-machine-learning" TargetMode="External"/><Relationship Id="rId4" Type="http://schemas.openxmlformats.org/officeDocument/2006/relationships/hyperlink" Target="https://techbeacon.com/app-dev-testing/what-apache-kafka-why-it-so-popular-should-you-use-i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553CD77-687F-4EA0-B0FD-5DDD6E40F1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Kafka</a:t>
            </a:r>
          </a:p>
        </p:txBody>
      </p:sp>
    </p:spTree>
    <p:extLst>
      <p:ext uri="{BB962C8B-B14F-4D97-AF65-F5344CB8AC3E}">
        <p14:creationId xmlns:p14="http://schemas.microsoft.com/office/powerpoint/2010/main" val="3247902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431F5-AC3B-AD4F-94A5-BAE4189CC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Kakfa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48CC0-EB0D-6845-A278-AEAE0453B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Open-source stream-processing software</a:t>
            </a:r>
          </a:p>
          <a:p>
            <a:r>
              <a:rPr lang="en-US" dirty="0"/>
              <a:t>Developed by LinkedIn (2008?)</a:t>
            </a:r>
          </a:p>
          <a:p>
            <a:r>
              <a:rPr lang="en-US" dirty="0" err="1"/>
              <a:t>Usecases</a:t>
            </a:r>
            <a:endParaRPr lang="en-US" dirty="0"/>
          </a:p>
          <a:p>
            <a:pPr lvl="1"/>
            <a:r>
              <a:rPr lang="en-US" i="1" dirty="0"/>
              <a:t>[u]se cases for these platforms ranged from tracking site events like page views to gathering aggregated logs from other services. Other pipelines provided queueing functionality for our InMail messaging system, </a:t>
            </a:r>
            <a:r>
              <a:rPr lang="en-US" i="1" dirty="0" err="1"/>
              <a:t>etc</a:t>
            </a:r>
            <a:r>
              <a:rPr lang="en-US" i="1" dirty="0"/>
              <a:t>…</a:t>
            </a:r>
            <a:r>
              <a:rPr lang="en-US" i="1" baseline="30000" dirty="0"/>
              <a:t>(Koshy, 2016)</a:t>
            </a:r>
            <a:endParaRPr lang="en-US" i="1" dirty="0"/>
          </a:p>
          <a:p>
            <a:pPr lvl="1"/>
            <a:r>
              <a:rPr lang="en-US" i="1" dirty="0"/>
              <a:t>Rather than maintaining and scaling each pipeline individually, we invested in the development of a single, distributed, pub-sub platform</a:t>
            </a:r>
            <a:r>
              <a:rPr lang="en-US" i="1" baseline="30000" dirty="0"/>
              <a:t>(Koshy, 2016)</a:t>
            </a:r>
            <a:endParaRPr lang="en-US" dirty="0"/>
          </a:p>
          <a:p>
            <a:r>
              <a:rPr lang="en-US" dirty="0"/>
              <a:t>Apache Foundation Project Kafka</a:t>
            </a:r>
          </a:p>
          <a:p>
            <a:pPr lvl="1"/>
            <a:r>
              <a:rPr lang="en-US" dirty="0"/>
              <a:t>Graduated from incubator October 2012</a:t>
            </a:r>
          </a:p>
          <a:p>
            <a:r>
              <a:rPr lang="en-US" dirty="0"/>
              <a:t>Confluent – branched out from LinkedIn</a:t>
            </a:r>
          </a:p>
          <a:p>
            <a:pPr lvl="1"/>
            <a:r>
              <a:rPr lang="en-US" dirty="0"/>
              <a:t>Founders: Jun Rao, Jay Kreps, Neha </a:t>
            </a:r>
            <a:r>
              <a:rPr lang="en-US" dirty="0" err="1"/>
              <a:t>Narkhede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  <a:p>
            <a:endParaRPr lang="en-US" i="1" baseline="30000" dirty="0"/>
          </a:p>
          <a:p>
            <a:pPr marL="288925" lvl="1" indent="0">
              <a:buNone/>
            </a:pPr>
            <a:endParaRPr lang="en-US" i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D2390-50B2-344F-8FF2-DEB89544FF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Brief History</a:t>
            </a:r>
          </a:p>
        </p:txBody>
      </p:sp>
    </p:spTree>
    <p:extLst>
      <p:ext uri="{BB962C8B-B14F-4D97-AF65-F5344CB8AC3E}">
        <p14:creationId xmlns:p14="http://schemas.microsoft.com/office/powerpoint/2010/main" val="3982076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4C3F-0D9B-2949-BFAB-F0C3BC95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C3AEB-D769-A544-8A41-A11BDEF8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Internet – </a:t>
            </a:r>
            <a:r>
              <a:rPr lang="en-US" sz="2400" dirty="0" err="1"/>
              <a:t>lmgtfy</a:t>
            </a:r>
            <a:r>
              <a:rPr lang="en-US" sz="2400" dirty="0"/>
              <a:t>(</a:t>
            </a:r>
            <a:r>
              <a:rPr lang="en-US" sz="2400" dirty="0" err="1"/>
              <a:t>kafka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959699"/>
              </a:solidFill>
            </a:endParaRPr>
          </a:p>
          <a:p>
            <a:r>
              <a:rPr lang="en-US" sz="2400" dirty="0">
                <a:solidFill>
                  <a:srgbClr val="959699"/>
                </a:solidFill>
              </a:rPr>
              <a:t>Kafka is an open-source </a:t>
            </a:r>
            <a:r>
              <a:rPr lang="en-US" sz="2400" dirty="0"/>
              <a:t>stream-processing</a:t>
            </a:r>
            <a:r>
              <a:rPr lang="en-US" sz="2400" dirty="0">
                <a:solidFill>
                  <a:srgbClr val="959699"/>
                </a:solidFill>
              </a:rPr>
              <a:t> software platform developed by LinkedIn. [It] aims to provide a </a:t>
            </a:r>
            <a:r>
              <a:rPr lang="en-US" sz="2400" dirty="0"/>
              <a:t>unified, high-throughput, low-latency platform</a:t>
            </a:r>
            <a:r>
              <a:rPr lang="en-US" sz="2400" dirty="0">
                <a:solidFill>
                  <a:srgbClr val="959699"/>
                </a:solidFill>
              </a:rPr>
              <a:t> for handling</a:t>
            </a:r>
            <a:r>
              <a:rPr lang="en-US" sz="2400" dirty="0"/>
              <a:t> real-time data feeds</a:t>
            </a:r>
            <a:r>
              <a:rPr lang="en-US" sz="2400" dirty="0">
                <a:solidFill>
                  <a:srgbClr val="959699"/>
                </a:solidFill>
              </a:rPr>
              <a:t>.</a:t>
            </a:r>
            <a:r>
              <a:rPr lang="en-US" sz="2400" baseline="30000" dirty="0">
                <a:solidFill>
                  <a:srgbClr val="959699"/>
                </a:solidFill>
              </a:rPr>
              <a:t>(Wikipedia, 2019)</a:t>
            </a:r>
          </a:p>
          <a:p>
            <a:r>
              <a:rPr lang="en-US" sz="2400" dirty="0">
                <a:solidFill>
                  <a:srgbClr val="959699"/>
                </a:solidFill>
              </a:rPr>
              <a:t>Kafka is a highly</a:t>
            </a:r>
            <a:r>
              <a:rPr lang="en-US" sz="2400" dirty="0"/>
              <a:t> scalable messaging system</a:t>
            </a:r>
            <a:r>
              <a:rPr lang="en-US" sz="2400" dirty="0">
                <a:solidFill>
                  <a:srgbClr val="959699"/>
                </a:solidFill>
              </a:rPr>
              <a:t>. [It is] a universal pipeline, </a:t>
            </a:r>
            <a:r>
              <a:rPr lang="en-US" sz="2400" dirty="0"/>
              <a:t>built around the concept of a commit log</a:t>
            </a:r>
            <a:r>
              <a:rPr lang="en-US" sz="2400" dirty="0">
                <a:solidFill>
                  <a:srgbClr val="959699"/>
                </a:solidFill>
              </a:rPr>
              <a:t>, and was built with </a:t>
            </a:r>
            <a:r>
              <a:rPr lang="en-US" sz="2400" dirty="0"/>
              <a:t>speed and scalability</a:t>
            </a:r>
            <a:r>
              <a:rPr lang="en-US" sz="2400" dirty="0">
                <a:solidFill>
                  <a:srgbClr val="959699"/>
                </a:solidFill>
              </a:rPr>
              <a:t> in mind.</a:t>
            </a:r>
            <a:r>
              <a:rPr lang="en-US" sz="2400" baseline="30000" dirty="0">
                <a:solidFill>
                  <a:srgbClr val="959699"/>
                </a:solidFill>
              </a:rPr>
              <a:t>(Koshy, 2016)</a:t>
            </a:r>
            <a:endParaRPr lang="en-US" sz="2400" dirty="0">
              <a:solidFill>
                <a:srgbClr val="959699"/>
              </a:solidFill>
            </a:endParaRPr>
          </a:p>
          <a:p>
            <a:r>
              <a:rPr lang="en-US" sz="2400" dirty="0">
                <a:solidFill>
                  <a:srgbClr val="959699"/>
                </a:solidFill>
              </a:rPr>
              <a:t>…</a:t>
            </a:r>
            <a:r>
              <a:rPr lang="en-US" sz="2400" dirty="0"/>
              <a:t>scalable, fault-tolerant, publish-subscribe messaging system</a:t>
            </a:r>
            <a:r>
              <a:rPr lang="en-US" sz="2400" dirty="0">
                <a:solidFill>
                  <a:srgbClr val="959699"/>
                </a:solidFill>
              </a:rPr>
              <a:t> that enables you to build </a:t>
            </a:r>
            <a:r>
              <a:rPr lang="en-US" sz="2400" dirty="0"/>
              <a:t>distributed</a:t>
            </a:r>
            <a:r>
              <a:rPr lang="en-US" sz="2400" dirty="0">
                <a:solidFill>
                  <a:srgbClr val="959699"/>
                </a:solidFill>
              </a:rPr>
              <a:t> applications…</a:t>
            </a:r>
            <a:r>
              <a:rPr lang="en-US" sz="2400" baseline="30000" dirty="0">
                <a:solidFill>
                  <a:srgbClr val="959699"/>
                </a:solidFill>
              </a:rPr>
              <a:t>(Posta)</a:t>
            </a:r>
          </a:p>
          <a:p>
            <a:r>
              <a:rPr lang="en-US" sz="2400" dirty="0">
                <a:solidFill>
                  <a:srgbClr val="959699"/>
                </a:solidFill>
              </a:rPr>
              <a:t>It is a horizontally </a:t>
            </a:r>
            <a:r>
              <a:rPr lang="en-US" sz="2400" dirty="0"/>
              <a:t>scalable messaging system</a:t>
            </a:r>
            <a:r>
              <a:rPr lang="en-US" sz="2400" dirty="0">
                <a:solidFill>
                  <a:srgbClr val="959699"/>
                </a:solidFill>
              </a:rPr>
              <a:t>…</a:t>
            </a:r>
            <a:r>
              <a:rPr lang="en-US" sz="2400" baseline="30000" dirty="0">
                <a:solidFill>
                  <a:srgbClr val="959699"/>
                </a:solidFill>
              </a:rPr>
              <a:t>(</a:t>
            </a:r>
            <a:r>
              <a:rPr lang="en-US" sz="2400" baseline="30000" dirty="0" err="1">
                <a:solidFill>
                  <a:srgbClr val="959699"/>
                </a:solidFill>
              </a:rPr>
              <a:t>Narkehe</a:t>
            </a:r>
            <a:r>
              <a:rPr lang="en-US" sz="2400" baseline="30000" dirty="0">
                <a:solidFill>
                  <a:srgbClr val="959699"/>
                </a:solidFill>
              </a:rPr>
              <a:t>, 2015)</a:t>
            </a:r>
            <a:endParaRPr lang="en-US" sz="2400" dirty="0">
              <a:solidFill>
                <a:srgbClr val="959699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54C02-EEEA-F74D-BBCD-2C1DA83F9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is</a:t>
            </a:r>
          </a:p>
        </p:txBody>
      </p:sp>
    </p:spTree>
    <p:extLst>
      <p:ext uri="{BB962C8B-B14F-4D97-AF65-F5344CB8AC3E}">
        <p14:creationId xmlns:p14="http://schemas.microsoft.com/office/powerpoint/2010/main" val="1348050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4C3F-0D9B-2949-BFAB-F0C3BC95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Kafaka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C3AEB-D769-A544-8A41-A11BDEF8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600" dirty="0">
                <a:solidFill>
                  <a:srgbClr val="959699"/>
                </a:solidFill>
              </a:rPr>
              <a:t>Kafka is an open-source </a:t>
            </a:r>
            <a:r>
              <a:rPr lang="en-US" sz="1600" dirty="0"/>
              <a:t>stream-processing</a:t>
            </a:r>
            <a:r>
              <a:rPr lang="en-US" sz="1600" dirty="0">
                <a:solidFill>
                  <a:srgbClr val="959699"/>
                </a:solidFill>
              </a:rPr>
              <a:t> software platform developed by LinkedIn. [It] aims to provide a </a:t>
            </a:r>
            <a:r>
              <a:rPr lang="en-US" sz="1600" dirty="0"/>
              <a:t>unified, high-throughput, low-latency platform</a:t>
            </a:r>
            <a:r>
              <a:rPr lang="en-US" sz="1600" dirty="0">
                <a:solidFill>
                  <a:srgbClr val="959699"/>
                </a:solidFill>
              </a:rPr>
              <a:t> for handling</a:t>
            </a:r>
            <a:r>
              <a:rPr lang="en-US" sz="1600" dirty="0"/>
              <a:t> real-time data feeds</a:t>
            </a:r>
            <a:r>
              <a:rPr lang="en-US" sz="1600" dirty="0">
                <a:solidFill>
                  <a:srgbClr val="959699"/>
                </a:solidFill>
              </a:rPr>
              <a:t>.</a:t>
            </a:r>
            <a:r>
              <a:rPr lang="en-US" sz="1600" baseline="30000" dirty="0">
                <a:solidFill>
                  <a:srgbClr val="959699"/>
                </a:solidFill>
              </a:rPr>
              <a:t>(Wikipedia, 2019)</a:t>
            </a:r>
          </a:p>
          <a:p>
            <a:r>
              <a:rPr lang="en-US" sz="1600" dirty="0">
                <a:solidFill>
                  <a:srgbClr val="959699"/>
                </a:solidFill>
              </a:rPr>
              <a:t>Kafka is a highly</a:t>
            </a:r>
            <a:r>
              <a:rPr lang="en-US" sz="1600" dirty="0"/>
              <a:t> scalable messaging system</a:t>
            </a:r>
            <a:r>
              <a:rPr lang="en-US" sz="1600" dirty="0">
                <a:solidFill>
                  <a:srgbClr val="959699"/>
                </a:solidFill>
              </a:rPr>
              <a:t>. [It is] a universal pipeline, </a:t>
            </a:r>
            <a:r>
              <a:rPr lang="en-US" sz="1600" dirty="0"/>
              <a:t>built around the concept of a commit log</a:t>
            </a:r>
            <a:r>
              <a:rPr lang="en-US" sz="1600" dirty="0">
                <a:solidFill>
                  <a:srgbClr val="959699"/>
                </a:solidFill>
              </a:rPr>
              <a:t>, and was built with </a:t>
            </a:r>
            <a:r>
              <a:rPr lang="en-US" sz="1600" dirty="0"/>
              <a:t>speed and scalability</a:t>
            </a:r>
            <a:r>
              <a:rPr lang="en-US" sz="1600" dirty="0">
                <a:solidFill>
                  <a:srgbClr val="959699"/>
                </a:solidFill>
              </a:rPr>
              <a:t> in mind.</a:t>
            </a:r>
            <a:r>
              <a:rPr lang="en-US" sz="1600" baseline="30000" dirty="0">
                <a:solidFill>
                  <a:srgbClr val="959699"/>
                </a:solidFill>
              </a:rPr>
              <a:t>(Koshy, 2016)</a:t>
            </a:r>
            <a:endParaRPr lang="en-US" sz="1600" dirty="0">
              <a:solidFill>
                <a:srgbClr val="959699"/>
              </a:solidFill>
            </a:endParaRPr>
          </a:p>
          <a:p>
            <a:r>
              <a:rPr lang="en-US" sz="1600" dirty="0">
                <a:solidFill>
                  <a:srgbClr val="959699"/>
                </a:solidFill>
              </a:rPr>
              <a:t>…</a:t>
            </a:r>
            <a:r>
              <a:rPr lang="en-US" sz="1600" dirty="0"/>
              <a:t>scalable, fault-tolerant, publish-subscribe messaging system</a:t>
            </a:r>
            <a:r>
              <a:rPr lang="en-US" sz="1600" dirty="0">
                <a:solidFill>
                  <a:srgbClr val="959699"/>
                </a:solidFill>
              </a:rPr>
              <a:t> that enables you to build </a:t>
            </a:r>
            <a:r>
              <a:rPr lang="en-US" sz="1600" dirty="0"/>
              <a:t>distributed</a:t>
            </a:r>
            <a:r>
              <a:rPr lang="en-US" sz="1600" dirty="0">
                <a:solidFill>
                  <a:srgbClr val="959699"/>
                </a:solidFill>
              </a:rPr>
              <a:t> applications…</a:t>
            </a:r>
            <a:r>
              <a:rPr lang="en-US" sz="1600" baseline="30000" dirty="0">
                <a:solidFill>
                  <a:srgbClr val="959699"/>
                </a:solidFill>
              </a:rPr>
              <a:t>(Posta)</a:t>
            </a:r>
          </a:p>
          <a:p>
            <a:r>
              <a:rPr lang="en-US" sz="1600" dirty="0">
                <a:solidFill>
                  <a:srgbClr val="959699"/>
                </a:solidFill>
              </a:rPr>
              <a:t>It is a horizontally </a:t>
            </a:r>
            <a:r>
              <a:rPr lang="en-US" sz="1600" dirty="0"/>
              <a:t>scalable messaging system</a:t>
            </a:r>
            <a:r>
              <a:rPr lang="en-US" sz="1600" dirty="0">
                <a:solidFill>
                  <a:srgbClr val="959699"/>
                </a:solidFill>
              </a:rPr>
              <a:t>…</a:t>
            </a:r>
            <a:r>
              <a:rPr lang="en-US" sz="1600" baseline="30000" dirty="0">
                <a:solidFill>
                  <a:srgbClr val="959699"/>
                </a:solidFill>
              </a:rPr>
              <a:t>(</a:t>
            </a:r>
            <a:r>
              <a:rPr lang="en-US" sz="1600" baseline="30000" dirty="0" err="1">
                <a:solidFill>
                  <a:srgbClr val="959699"/>
                </a:solidFill>
              </a:rPr>
              <a:t>Narkehe</a:t>
            </a:r>
            <a:r>
              <a:rPr lang="en-US" sz="1600" baseline="30000" dirty="0">
                <a:solidFill>
                  <a:srgbClr val="959699"/>
                </a:solidFill>
              </a:rPr>
              <a:t>, 2015)</a:t>
            </a:r>
          </a:p>
          <a:p>
            <a:endParaRPr lang="en-US" sz="1600" baseline="30000" dirty="0">
              <a:solidFill>
                <a:srgbClr val="959699"/>
              </a:solidFill>
            </a:endParaRP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Stream-processing</a:t>
            </a:r>
          </a:p>
          <a:p>
            <a:pPr lvl="1"/>
            <a:r>
              <a:rPr lang="en-US" dirty="0"/>
              <a:t>Real-time events</a:t>
            </a:r>
          </a:p>
          <a:p>
            <a:pPr lvl="1"/>
            <a:r>
              <a:rPr lang="en-US" dirty="0"/>
              <a:t>Publish-subscribe</a:t>
            </a:r>
          </a:p>
          <a:p>
            <a:pPr lvl="1"/>
            <a:r>
              <a:rPr lang="en-US" dirty="0"/>
              <a:t>Messaging system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High-throughput</a:t>
            </a:r>
          </a:p>
          <a:p>
            <a:pPr lvl="1"/>
            <a:r>
              <a:rPr lang="en-US" dirty="0"/>
              <a:t>Low-latency</a:t>
            </a:r>
          </a:p>
          <a:p>
            <a:pPr lvl="1"/>
            <a:r>
              <a:rPr lang="en-US" dirty="0"/>
              <a:t>Distributed/scalable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Fault-tolerant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54C02-EEEA-F74D-BBCD-2C1DA83F9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8619F-7A3E-604B-93FB-2AE168CDC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015" y="3389628"/>
            <a:ext cx="6184900" cy="3263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4D6670-F4CB-4147-AEAA-35F9BBE04A4C}"/>
              </a:ext>
            </a:extLst>
          </p:cNvPr>
          <p:cNvSpPr txBox="1"/>
          <p:nvPr/>
        </p:nvSpPr>
        <p:spPr>
          <a:xfrm>
            <a:off x="9807677" y="6323541"/>
            <a:ext cx="1393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(pic: </a:t>
            </a:r>
            <a:r>
              <a:rPr lang="en-US" sz="1100" dirty="0" err="1"/>
              <a:t>Waehner</a:t>
            </a:r>
            <a:r>
              <a:rPr lang="en-US" sz="1100" dirty="0"/>
              <a:t>, 2018)</a:t>
            </a:r>
          </a:p>
        </p:txBody>
      </p:sp>
    </p:spTree>
    <p:extLst>
      <p:ext uri="{BB962C8B-B14F-4D97-AF65-F5344CB8AC3E}">
        <p14:creationId xmlns:p14="http://schemas.microsoft.com/office/powerpoint/2010/main" val="159154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8271-E01D-5B4D-8E2E-9FE7D040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Kafka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41F4B-7A5B-B04C-819D-3C5735E83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Clicks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7EF3C-D0DF-1F46-AC57-10277CB02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998" y="2877941"/>
            <a:ext cx="889165" cy="8891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09B845-4A08-3C41-A737-D5E936943261}"/>
              </a:ext>
            </a:extLst>
          </p:cNvPr>
          <p:cNvSpPr/>
          <p:nvPr/>
        </p:nvSpPr>
        <p:spPr>
          <a:xfrm>
            <a:off x="6772939" y="2985858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LinkedIn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1B899D-D90C-7C4D-86E0-2AA359E06A4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625163" y="3322524"/>
            <a:ext cx="2147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F3EE80-C458-C94F-BD4A-399369A3B7A1}"/>
              </a:ext>
            </a:extLst>
          </p:cNvPr>
          <p:cNvSpPr txBox="1"/>
          <p:nvPr/>
        </p:nvSpPr>
        <p:spPr>
          <a:xfrm>
            <a:off x="4398551" y="240687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025485-C4BE-324D-8FAA-FF0C4DD20161}"/>
              </a:ext>
            </a:extLst>
          </p:cNvPr>
          <p:cNvSpPr txBox="1"/>
          <p:nvPr/>
        </p:nvSpPr>
        <p:spPr>
          <a:xfrm>
            <a:off x="3356560" y="2343076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099822-5F82-2C43-BACE-FCF8EFF248E2}"/>
              </a:ext>
            </a:extLst>
          </p:cNvPr>
          <p:cNvSpPr txBox="1"/>
          <p:nvPr/>
        </p:nvSpPr>
        <p:spPr>
          <a:xfrm>
            <a:off x="3856290" y="218358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61027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50"/>
                            </p:stCondLst>
                            <p:childTnLst>
                              <p:par>
                                <p:cTn id="5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750"/>
                            </p:stCondLst>
                            <p:childTnLst>
                              <p:par>
                                <p:cTn id="6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8271-E01D-5B4D-8E2E-9FE7D040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Kafka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41F4B-7A5B-B04C-819D-3C5735E83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Clickss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7EF3C-D0DF-1F46-AC57-10277CB02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998" y="2877941"/>
            <a:ext cx="889165" cy="8891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09B845-4A08-3C41-A737-D5E936943261}"/>
              </a:ext>
            </a:extLst>
          </p:cNvPr>
          <p:cNvSpPr/>
          <p:nvPr/>
        </p:nvSpPr>
        <p:spPr>
          <a:xfrm>
            <a:off x="6772939" y="2985858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LinkedIn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1B899D-D90C-7C4D-86E0-2AA359E06A4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4625163" y="3322524"/>
            <a:ext cx="21477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F3EE80-C458-C94F-BD4A-399369A3B7A1}"/>
              </a:ext>
            </a:extLst>
          </p:cNvPr>
          <p:cNvSpPr txBox="1"/>
          <p:nvPr/>
        </p:nvSpPr>
        <p:spPr>
          <a:xfrm>
            <a:off x="4398551" y="240687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025485-C4BE-324D-8FAA-FF0C4DD20161}"/>
              </a:ext>
            </a:extLst>
          </p:cNvPr>
          <p:cNvSpPr txBox="1"/>
          <p:nvPr/>
        </p:nvSpPr>
        <p:spPr>
          <a:xfrm>
            <a:off x="3356560" y="2343076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099822-5F82-2C43-BACE-FCF8EFF248E2}"/>
              </a:ext>
            </a:extLst>
          </p:cNvPr>
          <p:cNvSpPr txBox="1"/>
          <p:nvPr/>
        </p:nvSpPr>
        <p:spPr>
          <a:xfrm>
            <a:off x="3856290" y="2183588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DA1599-1D72-3D4C-85E8-729BD6F4A99D}"/>
              </a:ext>
            </a:extLst>
          </p:cNvPr>
          <p:cNvSpPr/>
          <p:nvPr/>
        </p:nvSpPr>
        <p:spPr>
          <a:xfrm>
            <a:off x="9728790" y="1428333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8415FB-7F4F-DA42-A114-0B92168FA787}"/>
              </a:ext>
            </a:extLst>
          </p:cNvPr>
          <p:cNvSpPr/>
          <p:nvPr/>
        </p:nvSpPr>
        <p:spPr>
          <a:xfrm>
            <a:off x="9718158" y="2363998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E8D7A3-06C8-1949-8672-046727256662}"/>
              </a:ext>
            </a:extLst>
          </p:cNvPr>
          <p:cNvSpPr/>
          <p:nvPr/>
        </p:nvSpPr>
        <p:spPr>
          <a:xfrm>
            <a:off x="9718158" y="3299663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NSA…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9D5239-0277-1B4C-B19D-CF9F605FD729}"/>
              </a:ext>
            </a:extLst>
          </p:cNvPr>
          <p:cNvSpPr/>
          <p:nvPr/>
        </p:nvSpPr>
        <p:spPr>
          <a:xfrm>
            <a:off x="9718158" y="4235328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Etc.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D1AE44-552B-A24D-B1C2-A85185C90A22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 flipV="1">
            <a:off x="8102009" y="1764999"/>
            <a:ext cx="1626781" cy="155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D9CDF9-5C63-EB4C-BC5A-ED9A570BFAE9}"/>
              </a:ext>
            </a:extLst>
          </p:cNvPr>
          <p:cNvCxnSpPr>
            <a:cxnSpLocks/>
            <a:stCxn id="6" idx="3"/>
            <a:endCxn id="15" idx="1"/>
          </p:cNvCxnSpPr>
          <p:nvPr/>
        </p:nvCxnSpPr>
        <p:spPr>
          <a:xfrm flipV="1">
            <a:off x="8102009" y="2700664"/>
            <a:ext cx="1616149" cy="62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20C4BA-16DE-BF4F-A771-BCCE4B129F3E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8102009" y="3322524"/>
            <a:ext cx="1616149" cy="313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DD115D-8AE2-6647-9768-3ECCE988B94A}"/>
              </a:ext>
            </a:extLst>
          </p:cNvPr>
          <p:cNvCxnSpPr>
            <a:cxnSpLocks/>
            <a:stCxn id="6" idx="3"/>
            <a:endCxn id="17" idx="1"/>
          </p:cNvCxnSpPr>
          <p:nvPr/>
        </p:nvCxnSpPr>
        <p:spPr>
          <a:xfrm>
            <a:off x="8102009" y="3322524"/>
            <a:ext cx="1616149" cy="1249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8C99340-7E5F-2F47-9FC0-6EF508833016}"/>
              </a:ext>
            </a:extLst>
          </p:cNvPr>
          <p:cNvSpPr txBox="1"/>
          <p:nvPr/>
        </p:nvSpPr>
        <p:spPr>
          <a:xfrm>
            <a:off x="6230578" y="4695383"/>
            <a:ext cx="108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Real-time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C033718-C41E-9B40-B90A-D25DE434601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1961" y="4622243"/>
            <a:ext cx="442472" cy="44247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269DD5E-4129-AA40-BDE3-205CC03D05E4}"/>
              </a:ext>
            </a:extLst>
          </p:cNvPr>
          <p:cNvSpPr txBox="1"/>
          <p:nvPr/>
        </p:nvSpPr>
        <p:spPr>
          <a:xfrm>
            <a:off x="6208888" y="5168877"/>
            <a:ext cx="192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Stream-processing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F98378A-C99E-644F-A5A9-AA34993A727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1961" y="5132307"/>
            <a:ext cx="442472" cy="44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065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30" grpId="0"/>
      <p:bldP spid="3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8271-E01D-5B4D-8E2E-9FE7D040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Kafka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41F4B-7A5B-B04C-819D-3C5735E83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Clicksss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7EF3C-D0DF-1F46-AC57-10277CB02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10" y="2873685"/>
            <a:ext cx="889165" cy="8891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09B845-4A08-3C41-A737-D5E936943261}"/>
              </a:ext>
            </a:extLst>
          </p:cNvPr>
          <p:cNvSpPr/>
          <p:nvPr/>
        </p:nvSpPr>
        <p:spPr>
          <a:xfrm>
            <a:off x="3590152" y="2991430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LinkedIn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1B899D-D90C-7C4D-86E0-2AA359E06A4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13375" y="3318268"/>
            <a:ext cx="1176777" cy="9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F3EE80-C458-C94F-BD4A-399369A3B7A1}"/>
              </a:ext>
            </a:extLst>
          </p:cNvPr>
          <p:cNvSpPr txBox="1"/>
          <p:nvPr/>
        </p:nvSpPr>
        <p:spPr>
          <a:xfrm>
            <a:off x="2186763" y="240261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025485-C4BE-324D-8FAA-FF0C4DD20161}"/>
              </a:ext>
            </a:extLst>
          </p:cNvPr>
          <p:cNvSpPr txBox="1"/>
          <p:nvPr/>
        </p:nvSpPr>
        <p:spPr>
          <a:xfrm>
            <a:off x="1144772" y="2338820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099822-5F82-2C43-BACE-FCF8EFF248E2}"/>
              </a:ext>
            </a:extLst>
          </p:cNvPr>
          <p:cNvSpPr txBox="1"/>
          <p:nvPr/>
        </p:nvSpPr>
        <p:spPr>
          <a:xfrm>
            <a:off x="1644502" y="217933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DA1599-1D72-3D4C-85E8-729BD6F4A99D}"/>
              </a:ext>
            </a:extLst>
          </p:cNvPr>
          <p:cNvSpPr/>
          <p:nvPr/>
        </p:nvSpPr>
        <p:spPr>
          <a:xfrm>
            <a:off x="9728790" y="1428333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8415FB-7F4F-DA42-A114-0B92168FA787}"/>
              </a:ext>
            </a:extLst>
          </p:cNvPr>
          <p:cNvSpPr/>
          <p:nvPr/>
        </p:nvSpPr>
        <p:spPr>
          <a:xfrm>
            <a:off x="9718158" y="2363998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E8D7A3-06C8-1949-8672-046727256662}"/>
              </a:ext>
            </a:extLst>
          </p:cNvPr>
          <p:cNvSpPr/>
          <p:nvPr/>
        </p:nvSpPr>
        <p:spPr>
          <a:xfrm>
            <a:off x="9718158" y="3299663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NSA…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9D5239-0277-1B4C-B19D-CF9F605FD729}"/>
              </a:ext>
            </a:extLst>
          </p:cNvPr>
          <p:cNvSpPr/>
          <p:nvPr/>
        </p:nvSpPr>
        <p:spPr>
          <a:xfrm>
            <a:off x="9718158" y="4235328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Etc.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D1AE44-552B-A24D-B1C2-A85185C90A22}"/>
              </a:ext>
            </a:extLst>
          </p:cNvPr>
          <p:cNvCxnSpPr>
            <a:cxnSpLocks/>
            <a:stCxn id="49" idx="3"/>
            <a:endCxn id="14" idx="1"/>
          </p:cNvCxnSpPr>
          <p:nvPr/>
        </p:nvCxnSpPr>
        <p:spPr>
          <a:xfrm flipV="1">
            <a:off x="7666074" y="1764999"/>
            <a:ext cx="2062716" cy="1561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D9CDF9-5C63-EB4C-BC5A-ED9A570BFAE9}"/>
              </a:ext>
            </a:extLst>
          </p:cNvPr>
          <p:cNvCxnSpPr>
            <a:cxnSpLocks/>
            <a:stCxn id="49" idx="3"/>
            <a:endCxn id="15" idx="1"/>
          </p:cNvCxnSpPr>
          <p:nvPr/>
        </p:nvCxnSpPr>
        <p:spPr>
          <a:xfrm flipV="1">
            <a:off x="7666074" y="2700664"/>
            <a:ext cx="2052084" cy="6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20C4BA-16DE-BF4F-A771-BCCE4B129F3E}"/>
              </a:ext>
            </a:extLst>
          </p:cNvPr>
          <p:cNvCxnSpPr>
            <a:cxnSpLocks/>
            <a:stCxn id="49" idx="3"/>
            <a:endCxn id="16" idx="1"/>
          </p:cNvCxnSpPr>
          <p:nvPr/>
        </p:nvCxnSpPr>
        <p:spPr>
          <a:xfrm>
            <a:off x="7666074" y="3326415"/>
            <a:ext cx="2052084" cy="309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DD115D-8AE2-6647-9768-3ECCE988B94A}"/>
              </a:ext>
            </a:extLst>
          </p:cNvPr>
          <p:cNvCxnSpPr>
            <a:cxnSpLocks/>
            <a:stCxn id="49" idx="3"/>
            <a:endCxn id="17" idx="1"/>
          </p:cNvCxnSpPr>
          <p:nvPr/>
        </p:nvCxnSpPr>
        <p:spPr>
          <a:xfrm>
            <a:off x="7666074" y="3326415"/>
            <a:ext cx="2052084" cy="1245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34254E9-EA13-A748-B09D-D410E53F03F4}"/>
              </a:ext>
            </a:extLst>
          </p:cNvPr>
          <p:cNvSpPr/>
          <p:nvPr/>
        </p:nvSpPr>
        <p:spPr>
          <a:xfrm>
            <a:off x="5773479" y="2771946"/>
            <a:ext cx="1892595" cy="1108937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err="1">
                <a:solidFill>
                  <a:srgbClr val="959699"/>
                </a:solidFill>
              </a:rPr>
              <a:t>Pubsub</a:t>
            </a:r>
            <a:r>
              <a:rPr lang="en-US" sz="1400" dirty="0">
                <a:solidFill>
                  <a:srgbClr val="959699"/>
                </a:solidFill>
              </a:rPr>
              <a:t> System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C1E9A4-F580-1C4B-AAD1-F316FDE746EC}"/>
              </a:ext>
            </a:extLst>
          </p:cNvPr>
          <p:cNvCxnSpPr>
            <a:cxnSpLocks/>
            <a:stCxn id="6" idx="3"/>
            <a:endCxn id="49" idx="1"/>
          </p:cNvCxnSpPr>
          <p:nvPr/>
        </p:nvCxnSpPr>
        <p:spPr>
          <a:xfrm flipV="1">
            <a:off x="4919222" y="3326415"/>
            <a:ext cx="854257" cy="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Can 84">
            <a:extLst>
              <a:ext uri="{FF2B5EF4-FFF2-40B4-BE49-F238E27FC236}">
                <a16:creationId xmlns:a16="http://schemas.microsoft.com/office/drawing/2014/main" id="{E920AD31-2809-D848-8AFF-2DF449BE1518}"/>
              </a:ext>
            </a:extLst>
          </p:cNvPr>
          <p:cNvSpPr/>
          <p:nvPr/>
        </p:nvSpPr>
        <p:spPr>
          <a:xfrm rot="5400000">
            <a:off x="6215950" y="2843043"/>
            <a:ext cx="438809" cy="1137684"/>
          </a:xfrm>
          <a:prstGeom prst="ca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050" dirty="0"/>
              <a:t>Click Channel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525DE6FB-9800-8445-AEA6-2828C2569D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35618" y="3243175"/>
            <a:ext cx="337420" cy="337420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0F5FC28-B19C-C94A-8913-14FA70C6885C}"/>
              </a:ext>
            </a:extLst>
          </p:cNvPr>
          <p:cNvCxnSpPr>
            <a:stCxn id="85" idx="1"/>
            <a:endCxn id="86" idx="1"/>
          </p:cNvCxnSpPr>
          <p:nvPr/>
        </p:nvCxnSpPr>
        <p:spPr>
          <a:xfrm flipV="1">
            <a:off x="7004197" y="3411885"/>
            <a:ext cx="23142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21DBF1C2-78B6-DB48-ACD8-611DD53587FD}"/>
              </a:ext>
            </a:extLst>
          </p:cNvPr>
          <p:cNvSpPr txBox="1"/>
          <p:nvPr/>
        </p:nvSpPr>
        <p:spPr>
          <a:xfrm>
            <a:off x="5358809" y="4805916"/>
            <a:ext cx="192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about scale?</a:t>
            </a:r>
          </a:p>
        </p:txBody>
      </p:sp>
    </p:spTree>
    <p:extLst>
      <p:ext uri="{BB962C8B-B14F-4D97-AF65-F5344CB8AC3E}">
        <p14:creationId xmlns:p14="http://schemas.microsoft.com/office/powerpoint/2010/main" val="2207797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4C3F-0D9B-2949-BFAB-F0C3BC95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C3AEB-D769-A544-8A41-A11BDEF8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Internet – </a:t>
            </a:r>
            <a:r>
              <a:rPr lang="en-US" sz="2400" dirty="0" err="1"/>
              <a:t>lmgtfy</a:t>
            </a:r>
            <a:r>
              <a:rPr lang="en-US" sz="2400" dirty="0"/>
              <a:t>(</a:t>
            </a:r>
            <a:r>
              <a:rPr lang="en-US" sz="2400" dirty="0" err="1"/>
              <a:t>kafka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>
              <a:solidFill>
                <a:srgbClr val="959699"/>
              </a:solidFill>
            </a:endParaRPr>
          </a:p>
          <a:p>
            <a:r>
              <a:rPr lang="en-US" sz="2400" dirty="0">
                <a:solidFill>
                  <a:srgbClr val="959699"/>
                </a:solidFill>
              </a:rPr>
              <a:t>Kafka is an open-source stream-processing software platform developed by LinkedIn. [It] aims to provide a unified,</a:t>
            </a:r>
            <a:r>
              <a:rPr lang="en-US" sz="2400" dirty="0"/>
              <a:t> high-throughput, low-latency </a:t>
            </a:r>
            <a:r>
              <a:rPr lang="en-US" sz="2400" dirty="0">
                <a:solidFill>
                  <a:srgbClr val="959699"/>
                </a:solidFill>
              </a:rPr>
              <a:t>platform for handling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959699"/>
                </a:solidFill>
              </a:rPr>
              <a:t>real-time data feeds.</a:t>
            </a:r>
            <a:r>
              <a:rPr lang="en-US" sz="2400" baseline="30000" dirty="0">
                <a:solidFill>
                  <a:srgbClr val="959699"/>
                </a:solidFill>
              </a:rPr>
              <a:t>(Wikipedia, 2019)</a:t>
            </a:r>
          </a:p>
          <a:p>
            <a:r>
              <a:rPr lang="en-US" sz="2400" dirty="0">
                <a:solidFill>
                  <a:srgbClr val="959699"/>
                </a:solidFill>
              </a:rPr>
              <a:t>Kafka is a highly</a:t>
            </a:r>
            <a:r>
              <a:rPr lang="en-US" sz="2400" dirty="0"/>
              <a:t> scalable messaging system</a:t>
            </a:r>
            <a:r>
              <a:rPr lang="en-US" sz="2400" dirty="0">
                <a:solidFill>
                  <a:srgbClr val="959699"/>
                </a:solidFill>
              </a:rPr>
              <a:t>. [It is] a universal pipeline, built around the concept of a commit log, and was built with </a:t>
            </a:r>
            <a:r>
              <a:rPr lang="en-US" sz="2400" dirty="0"/>
              <a:t>speed and scalability</a:t>
            </a:r>
            <a:r>
              <a:rPr lang="en-US" sz="2400" dirty="0">
                <a:solidFill>
                  <a:srgbClr val="959699"/>
                </a:solidFill>
              </a:rPr>
              <a:t> in mind.</a:t>
            </a:r>
            <a:r>
              <a:rPr lang="en-US" sz="2400" baseline="30000" dirty="0">
                <a:solidFill>
                  <a:srgbClr val="959699"/>
                </a:solidFill>
              </a:rPr>
              <a:t>(Koshy, 2016)</a:t>
            </a:r>
            <a:endParaRPr lang="en-US" sz="2400" dirty="0">
              <a:solidFill>
                <a:srgbClr val="959699"/>
              </a:solidFill>
            </a:endParaRPr>
          </a:p>
          <a:p>
            <a:r>
              <a:rPr lang="en-US" sz="2400" dirty="0">
                <a:solidFill>
                  <a:srgbClr val="959699"/>
                </a:solidFill>
              </a:rPr>
              <a:t>…</a:t>
            </a:r>
            <a:r>
              <a:rPr lang="en-US" sz="2400" dirty="0"/>
              <a:t>scalable, fault-tolerant, </a:t>
            </a:r>
            <a:r>
              <a:rPr lang="en-US" sz="2400" dirty="0">
                <a:solidFill>
                  <a:srgbClr val="959699"/>
                </a:solidFill>
              </a:rPr>
              <a:t>publish-subscribe messaging system that enables you to build </a:t>
            </a:r>
            <a:r>
              <a:rPr lang="en-US" sz="2400" dirty="0"/>
              <a:t>distributed</a:t>
            </a:r>
            <a:r>
              <a:rPr lang="en-US" sz="2400" dirty="0">
                <a:solidFill>
                  <a:srgbClr val="959699"/>
                </a:solidFill>
              </a:rPr>
              <a:t> applications…</a:t>
            </a:r>
            <a:r>
              <a:rPr lang="en-US" sz="2400" baseline="30000" dirty="0">
                <a:solidFill>
                  <a:srgbClr val="959699"/>
                </a:solidFill>
              </a:rPr>
              <a:t>(Posta)</a:t>
            </a:r>
          </a:p>
          <a:p>
            <a:r>
              <a:rPr lang="en-US" sz="2400" dirty="0">
                <a:solidFill>
                  <a:srgbClr val="959699"/>
                </a:solidFill>
              </a:rPr>
              <a:t>It is a horizontally </a:t>
            </a:r>
            <a:r>
              <a:rPr lang="en-US" sz="2400" dirty="0"/>
              <a:t>scalable messaging system</a:t>
            </a:r>
            <a:r>
              <a:rPr lang="en-US" sz="2400" dirty="0">
                <a:solidFill>
                  <a:srgbClr val="959699"/>
                </a:solidFill>
              </a:rPr>
              <a:t>…</a:t>
            </a:r>
            <a:r>
              <a:rPr lang="en-US" sz="2400" baseline="30000" dirty="0">
                <a:solidFill>
                  <a:srgbClr val="959699"/>
                </a:solidFill>
              </a:rPr>
              <a:t>(</a:t>
            </a:r>
            <a:r>
              <a:rPr lang="en-US" sz="2400" baseline="30000" dirty="0" err="1">
                <a:solidFill>
                  <a:srgbClr val="959699"/>
                </a:solidFill>
              </a:rPr>
              <a:t>Narkehe</a:t>
            </a:r>
            <a:r>
              <a:rPr lang="en-US" sz="2400" baseline="30000" dirty="0">
                <a:solidFill>
                  <a:srgbClr val="959699"/>
                </a:solidFill>
              </a:rPr>
              <a:t>, 2015)</a:t>
            </a:r>
            <a:endParaRPr lang="en-US" sz="2400" dirty="0">
              <a:solidFill>
                <a:srgbClr val="959699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54C02-EEEA-F74D-BBCD-2C1DA83F9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is</a:t>
            </a:r>
          </a:p>
        </p:txBody>
      </p:sp>
    </p:spTree>
    <p:extLst>
      <p:ext uri="{BB962C8B-B14F-4D97-AF65-F5344CB8AC3E}">
        <p14:creationId xmlns:p14="http://schemas.microsoft.com/office/powerpoint/2010/main" val="2737367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8271-E01D-5B4D-8E2E-9FE7D040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Kafka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41F4B-7A5B-B04C-819D-3C5735E83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Clicksss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E7EF3C-D0DF-1F46-AC57-10277CB02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10" y="2873685"/>
            <a:ext cx="889165" cy="8891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09B845-4A08-3C41-A737-D5E936943261}"/>
              </a:ext>
            </a:extLst>
          </p:cNvPr>
          <p:cNvSpPr/>
          <p:nvPr/>
        </p:nvSpPr>
        <p:spPr>
          <a:xfrm>
            <a:off x="3590152" y="2991430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LinkedIn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71B899D-D90C-7C4D-86E0-2AA359E06A4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413375" y="3318268"/>
            <a:ext cx="1176777" cy="9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5F3EE80-C458-C94F-BD4A-399369A3B7A1}"/>
              </a:ext>
            </a:extLst>
          </p:cNvPr>
          <p:cNvSpPr txBox="1"/>
          <p:nvPr/>
        </p:nvSpPr>
        <p:spPr>
          <a:xfrm>
            <a:off x="2186763" y="240261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025485-C4BE-324D-8FAA-FF0C4DD20161}"/>
              </a:ext>
            </a:extLst>
          </p:cNvPr>
          <p:cNvSpPr txBox="1"/>
          <p:nvPr/>
        </p:nvSpPr>
        <p:spPr>
          <a:xfrm>
            <a:off x="1144772" y="2338820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099822-5F82-2C43-BACE-FCF8EFF248E2}"/>
              </a:ext>
            </a:extLst>
          </p:cNvPr>
          <p:cNvSpPr txBox="1"/>
          <p:nvPr/>
        </p:nvSpPr>
        <p:spPr>
          <a:xfrm>
            <a:off x="1644502" y="2179332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DA1599-1D72-3D4C-85E8-729BD6F4A99D}"/>
              </a:ext>
            </a:extLst>
          </p:cNvPr>
          <p:cNvSpPr/>
          <p:nvPr/>
        </p:nvSpPr>
        <p:spPr>
          <a:xfrm>
            <a:off x="9728790" y="1428333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8415FB-7F4F-DA42-A114-0B92168FA787}"/>
              </a:ext>
            </a:extLst>
          </p:cNvPr>
          <p:cNvSpPr/>
          <p:nvPr/>
        </p:nvSpPr>
        <p:spPr>
          <a:xfrm>
            <a:off x="9718158" y="2363998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E8D7A3-06C8-1949-8672-046727256662}"/>
              </a:ext>
            </a:extLst>
          </p:cNvPr>
          <p:cNvSpPr/>
          <p:nvPr/>
        </p:nvSpPr>
        <p:spPr>
          <a:xfrm>
            <a:off x="9718158" y="3299663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NSA…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9D5239-0277-1B4C-B19D-CF9F605FD729}"/>
              </a:ext>
            </a:extLst>
          </p:cNvPr>
          <p:cNvSpPr/>
          <p:nvPr/>
        </p:nvSpPr>
        <p:spPr>
          <a:xfrm>
            <a:off x="9718158" y="4235328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Etc.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D1AE44-552B-A24D-B1C2-A85185C90A22}"/>
              </a:ext>
            </a:extLst>
          </p:cNvPr>
          <p:cNvCxnSpPr>
            <a:cxnSpLocks/>
            <a:stCxn id="49" idx="3"/>
            <a:endCxn id="14" idx="1"/>
          </p:cNvCxnSpPr>
          <p:nvPr/>
        </p:nvCxnSpPr>
        <p:spPr>
          <a:xfrm flipV="1">
            <a:off x="7666074" y="1764999"/>
            <a:ext cx="2062716" cy="1561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D9CDF9-5C63-EB4C-BC5A-ED9A570BFAE9}"/>
              </a:ext>
            </a:extLst>
          </p:cNvPr>
          <p:cNvCxnSpPr>
            <a:cxnSpLocks/>
            <a:stCxn id="49" idx="3"/>
            <a:endCxn id="15" idx="1"/>
          </p:cNvCxnSpPr>
          <p:nvPr/>
        </p:nvCxnSpPr>
        <p:spPr>
          <a:xfrm flipV="1">
            <a:off x="7666074" y="2700664"/>
            <a:ext cx="2052084" cy="62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20C4BA-16DE-BF4F-A771-BCCE4B129F3E}"/>
              </a:ext>
            </a:extLst>
          </p:cNvPr>
          <p:cNvCxnSpPr>
            <a:cxnSpLocks/>
            <a:stCxn id="49" idx="3"/>
            <a:endCxn id="16" idx="1"/>
          </p:cNvCxnSpPr>
          <p:nvPr/>
        </p:nvCxnSpPr>
        <p:spPr>
          <a:xfrm>
            <a:off x="7666074" y="3326415"/>
            <a:ext cx="2052084" cy="309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DD115D-8AE2-6647-9768-3ECCE988B94A}"/>
              </a:ext>
            </a:extLst>
          </p:cNvPr>
          <p:cNvCxnSpPr>
            <a:cxnSpLocks/>
            <a:stCxn id="49" idx="3"/>
            <a:endCxn id="17" idx="1"/>
          </p:cNvCxnSpPr>
          <p:nvPr/>
        </p:nvCxnSpPr>
        <p:spPr>
          <a:xfrm>
            <a:off x="7666074" y="3326415"/>
            <a:ext cx="2052084" cy="1245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34254E9-EA13-A748-B09D-D410E53F03F4}"/>
              </a:ext>
            </a:extLst>
          </p:cNvPr>
          <p:cNvSpPr/>
          <p:nvPr/>
        </p:nvSpPr>
        <p:spPr>
          <a:xfrm>
            <a:off x="5773479" y="2771946"/>
            <a:ext cx="1892595" cy="1108937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dirty="0" err="1">
                <a:solidFill>
                  <a:srgbClr val="959699"/>
                </a:solidFill>
              </a:rPr>
              <a:t>Pubsub</a:t>
            </a:r>
            <a:r>
              <a:rPr lang="en-US" sz="1400" dirty="0">
                <a:solidFill>
                  <a:srgbClr val="959699"/>
                </a:solidFill>
              </a:rPr>
              <a:t> System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4C1E9A4-F580-1C4B-AAD1-F316FDE746EC}"/>
              </a:ext>
            </a:extLst>
          </p:cNvPr>
          <p:cNvCxnSpPr>
            <a:cxnSpLocks/>
            <a:stCxn id="6" idx="3"/>
            <a:endCxn id="49" idx="1"/>
          </p:cNvCxnSpPr>
          <p:nvPr/>
        </p:nvCxnSpPr>
        <p:spPr>
          <a:xfrm flipV="1">
            <a:off x="4919222" y="3326415"/>
            <a:ext cx="854257" cy="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Can 84">
            <a:extLst>
              <a:ext uri="{FF2B5EF4-FFF2-40B4-BE49-F238E27FC236}">
                <a16:creationId xmlns:a16="http://schemas.microsoft.com/office/drawing/2014/main" id="{E920AD31-2809-D848-8AFF-2DF449BE1518}"/>
              </a:ext>
            </a:extLst>
          </p:cNvPr>
          <p:cNvSpPr/>
          <p:nvPr/>
        </p:nvSpPr>
        <p:spPr>
          <a:xfrm rot="5400000">
            <a:off x="6215950" y="2843043"/>
            <a:ext cx="438809" cy="1137684"/>
          </a:xfrm>
          <a:prstGeom prst="ca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050" dirty="0" err="1"/>
              <a:t>Pubsub</a:t>
            </a:r>
            <a:r>
              <a:rPr lang="en-US" sz="1050" dirty="0"/>
              <a:t> Channel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525DE6FB-9800-8445-AEA6-2828C2569D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35618" y="3243175"/>
            <a:ext cx="337420" cy="337420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D0F5FC28-B19C-C94A-8913-14FA70C6885C}"/>
              </a:ext>
            </a:extLst>
          </p:cNvPr>
          <p:cNvCxnSpPr>
            <a:stCxn id="85" idx="1"/>
            <a:endCxn id="86" idx="1"/>
          </p:cNvCxnSpPr>
          <p:nvPr/>
        </p:nvCxnSpPr>
        <p:spPr>
          <a:xfrm flipV="1">
            <a:off x="7004197" y="3411885"/>
            <a:ext cx="231421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895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8271-E01D-5B4D-8E2E-9FE7D040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Kafka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41F4B-7A5B-B04C-819D-3C5735E83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538" y="403654"/>
            <a:ext cx="11117262" cy="27738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Clicksss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DA1599-1D72-3D4C-85E8-729BD6F4A99D}"/>
              </a:ext>
            </a:extLst>
          </p:cNvPr>
          <p:cNvSpPr/>
          <p:nvPr/>
        </p:nvSpPr>
        <p:spPr>
          <a:xfrm>
            <a:off x="9335541" y="1558150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8415FB-7F4F-DA42-A114-0B92168FA787}"/>
              </a:ext>
            </a:extLst>
          </p:cNvPr>
          <p:cNvSpPr/>
          <p:nvPr/>
        </p:nvSpPr>
        <p:spPr>
          <a:xfrm>
            <a:off x="9324909" y="2493815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E8D7A3-06C8-1949-8672-046727256662}"/>
              </a:ext>
            </a:extLst>
          </p:cNvPr>
          <p:cNvSpPr/>
          <p:nvPr/>
        </p:nvSpPr>
        <p:spPr>
          <a:xfrm>
            <a:off x="9324909" y="3429480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NSA…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9D5239-0277-1B4C-B19D-CF9F605FD729}"/>
              </a:ext>
            </a:extLst>
          </p:cNvPr>
          <p:cNvSpPr/>
          <p:nvPr/>
        </p:nvSpPr>
        <p:spPr>
          <a:xfrm>
            <a:off x="9324909" y="4365145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Etc.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D1AE44-552B-A24D-B1C2-A85185C90A22}"/>
              </a:ext>
            </a:extLst>
          </p:cNvPr>
          <p:cNvCxnSpPr>
            <a:cxnSpLocks/>
            <a:stCxn id="49" idx="3"/>
            <a:endCxn id="14" idx="1"/>
          </p:cNvCxnSpPr>
          <p:nvPr/>
        </p:nvCxnSpPr>
        <p:spPr>
          <a:xfrm flipV="1">
            <a:off x="6495027" y="1894816"/>
            <a:ext cx="2840514" cy="1258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D9CDF9-5C63-EB4C-BC5A-ED9A570BFAE9}"/>
              </a:ext>
            </a:extLst>
          </p:cNvPr>
          <p:cNvCxnSpPr>
            <a:cxnSpLocks/>
            <a:stCxn id="49" idx="3"/>
            <a:endCxn id="15" idx="1"/>
          </p:cNvCxnSpPr>
          <p:nvPr/>
        </p:nvCxnSpPr>
        <p:spPr>
          <a:xfrm flipV="1">
            <a:off x="6495027" y="2830481"/>
            <a:ext cx="2829882" cy="322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20C4BA-16DE-BF4F-A771-BCCE4B129F3E}"/>
              </a:ext>
            </a:extLst>
          </p:cNvPr>
          <p:cNvCxnSpPr>
            <a:cxnSpLocks/>
            <a:stCxn id="49" idx="3"/>
            <a:endCxn id="16" idx="1"/>
          </p:cNvCxnSpPr>
          <p:nvPr/>
        </p:nvCxnSpPr>
        <p:spPr>
          <a:xfrm>
            <a:off x="6495027" y="3153071"/>
            <a:ext cx="2829882" cy="613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DD115D-8AE2-6647-9768-3ECCE988B94A}"/>
              </a:ext>
            </a:extLst>
          </p:cNvPr>
          <p:cNvCxnSpPr>
            <a:cxnSpLocks/>
            <a:stCxn id="49" idx="3"/>
            <a:endCxn id="17" idx="1"/>
          </p:cNvCxnSpPr>
          <p:nvPr/>
        </p:nvCxnSpPr>
        <p:spPr>
          <a:xfrm>
            <a:off x="6495027" y="3153071"/>
            <a:ext cx="2829882" cy="1548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34254E9-EA13-A748-B09D-D410E53F03F4}"/>
              </a:ext>
            </a:extLst>
          </p:cNvPr>
          <p:cNvSpPr/>
          <p:nvPr/>
        </p:nvSpPr>
        <p:spPr>
          <a:xfrm>
            <a:off x="5357344" y="2947722"/>
            <a:ext cx="1137683" cy="410697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959699"/>
                </a:solidFill>
              </a:rPr>
              <a:t>Pubsub</a:t>
            </a:r>
            <a:r>
              <a:rPr lang="en-US" sz="1200" dirty="0">
                <a:solidFill>
                  <a:srgbClr val="959699"/>
                </a:solidFill>
              </a:rPr>
              <a:t> System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B8F74457-731E-3548-AF0F-D6B2AA854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010" y="2509439"/>
            <a:ext cx="455209" cy="455209"/>
          </a:xfrm>
          <a:prstGeom prst="rect">
            <a:avLst/>
          </a:prstGeom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2241EE2-F658-A943-A311-A619C4A545A7}"/>
              </a:ext>
            </a:extLst>
          </p:cNvPr>
          <p:cNvCxnSpPr>
            <a:cxnSpLocks/>
            <a:stCxn id="105" idx="3"/>
            <a:endCxn id="114" idx="1"/>
          </p:cNvCxnSpPr>
          <p:nvPr/>
        </p:nvCxnSpPr>
        <p:spPr>
          <a:xfrm>
            <a:off x="1738219" y="2737044"/>
            <a:ext cx="1130916" cy="416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41725D58-5BA4-8C44-B8B2-8012FC877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56" y="2956007"/>
            <a:ext cx="455209" cy="455209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6068AE70-4139-2947-9EF8-51AEB2C02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480" y="3423840"/>
            <a:ext cx="455209" cy="455209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2974D2F-55DF-ED44-B211-8E1550213931}"/>
              </a:ext>
            </a:extLst>
          </p:cNvPr>
          <p:cNvCxnSpPr>
            <a:cxnSpLocks/>
            <a:stCxn id="111" idx="3"/>
            <a:endCxn id="114" idx="1"/>
          </p:cNvCxnSpPr>
          <p:nvPr/>
        </p:nvCxnSpPr>
        <p:spPr>
          <a:xfrm flipV="1">
            <a:off x="1695689" y="3153071"/>
            <a:ext cx="1173446" cy="498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D97BF9DA-FB73-704E-AFD4-780CAC357FAD}"/>
              </a:ext>
            </a:extLst>
          </p:cNvPr>
          <p:cNvCxnSpPr>
            <a:cxnSpLocks/>
            <a:stCxn id="110" idx="3"/>
            <a:endCxn id="114" idx="1"/>
          </p:cNvCxnSpPr>
          <p:nvPr/>
        </p:nvCxnSpPr>
        <p:spPr>
          <a:xfrm flipV="1">
            <a:off x="2014665" y="3153071"/>
            <a:ext cx="854470" cy="30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A539A17-8F90-2F40-BC97-41C356DB82B1}"/>
              </a:ext>
            </a:extLst>
          </p:cNvPr>
          <p:cNvSpPr/>
          <p:nvPr/>
        </p:nvSpPr>
        <p:spPr>
          <a:xfrm>
            <a:off x="2869135" y="2967014"/>
            <a:ext cx="394177" cy="372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UI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E13BFF33-A6E0-F540-8903-70A7EF4EA8C4}"/>
              </a:ext>
            </a:extLst>
          </p:cNvPr>
          <p:cNvSpPr/>
          <p:nvPr/>
        </p:nvSpPr>
        <p:spPr>
          <a:xfrm>
            <a:off x="3270970" y="2967014"/>
            <a:ext cx="394177" cy="372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API</a:t>
            </a: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2880718B-70E4-6A4D-B6CA-A01F8E3FFCB3}"/>
              </a:ext>
            </a:extLst>
          </p:cNvPr>
          <p:cNvCxnSpPr>
            <a:cxnSpLocks/>
            <a:stCxn id="115" idx="3"/>
            <a:endCxn id="49" idx="1"/>
          </p:cNvCxnSpPr>
          <p:nvPr/>
        </p:nvCxnSpPr>
        <p:spPr>
          <a:xfrm>
            <a:off x="3665147" y="3153071"/>
            <a:ext cx="1692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Rectangle 231">
            <a:extLst>
              <a:ext uri="{FF2B5EF4-FFF2-40B4-BE49-F238E27FC236}">
                <a16:creationId xmlns:a16="http://schemas.microsoft.com/office/drawing/2014/main" id="{6394971C-7112-4F4F-946E-CA44B811BD94}"/>
              </a:ext>
            </a:extLst>
          </p:cNvPr>
          <p:cNvSpPr/>
          <p:nvPr/>
        </p:nvSpPr>
        <p:spPr>
          <a:xfrm>
            <a:off x="8116265" y="231914"/>
            <a:ext cx="2265075" cy="65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Key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87C680D6-1532-9D46-81FC-DDCB66165BEE}"/>
              </a:ext>
            </a:extLst>
          </p:cNvPr>
          <p:cNvCxnSpPr>
            <a:cxnSpLocks/>
          </p:cNvCxnSpPr>
          <p:nvPr/>
        </p:nvCxnSpPr>
        <p:spPr>
          <a:xfrm>
            <a:off x="8271731" y="600765"/>
            <a:ext cx="854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7C43F0FB-04CA-C841-BFE4-571B858861D5}"/>
              </a:ext>
            </a:extLst>
          </p:cNvPr>
          <p:cNvSpPr txBox="1"/>
          <p:nvPr/>
        </p:nvSpPr>
        <p:spPr>
          <a:xfrm>
            <a:off x="9126201" y="480195"/>
            <a:ext cx="1152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10,000 clicks/sec</a:t>
            </a:r>
          </a:p>
        </p:txBody>
      </p:sp>
    </p:spTree>
    <p:extLst>
      <p:ext uri="{BB962C8B-B14F-4D97-AF65-F5344CB8AC3E}">
        <p14:creationId xmlns:p14="http://schemas.microsoft.com/office/powerpoint/2010/main" val="2641249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8271-E01D-5B4D-8E2E-9FE7D040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Kafka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41F4B-7A5B-B04C-819D-3C5735E83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538" y="403654"/>
            <a:ext cx="11117262" cy="27738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Clicksss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DA1599-1D72-3D4C-85E8-729BD6F4A99D}"/>
              </a:ext>
            </a:extLst>
          </p:cNvPr>
          <p:cNvSpPr/>
          <p:nvPr/>
        </p:nvSpPr>
        <p:spPr>
          <a:xfrm>
            <a:off x="9335541" y="1558150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8415FB-7F4F-DA42-A114-0B92168FA787}"/>
              </a:ext>
            </a:extLst>
          </p:cNvPr>
          <p:cNvSpPr/>
          <p:nvPr/>
        </p:nvSpPr>
        <p:spPr>
          <a:xfrm>
            <a:off x="9324909" y="2493815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E8D7A3-06C8-1949-8672-046727256662}"/>
              </a:ext>
            </a:extLst>
          </p:cNvPr>
          <p:cNvSpPr/>
          <p:nvPr/>
        </p:nvSpPr>
        <p:spPr>
          <a:xfrm>
            <a:off x="9324909" y="3429480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NSA…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9D5239-0277-1B4C-B19D-CF9F605FD729}"/>
              </a:ext>
            </a:extLst>
          </p:cNvPr>
          <p:cNvSpPr/>
          <p:nvPr/>
        </p:nvSpPr>
        <p:spPr>
          <a:xfrm>
            <a:off x="9324909" y="4365145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Etc.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D1AE44-552B-A24D-B1C2-A85185C90A22}"/>
              </a:ext>
            </a:extLst>
          </p:cNvPr>
          <p:cNvCxnSpPr>
            <a:cxnSpLocks/>
            <a:stCxn id="49" idx="3"/>
            <a:endCxn id="14" idx="1"/>
          </p:cNvCxnSpPr>
          <p:nvPr/>
        </p:nvCxnSpPr>
        <p:spPr>
          <a:xfrm flipV="1">
            <a:off x="7207921" y="1894816"/>
            <a:ext cx="2127620" cy="1281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D9CDF9-5C63-EB4C-BC5A-ED9A570BFAE9}"/>
              </a:ext>
            </a:extLst>
          </p:cNvPr>
          <p:cNvCxnSpPr>
            <a:cxnSpLocks/>
            <a:stCxn id="49" idx="3"/>
            <a:endCxn id="15" idx="1"/>
          </p:cNvCxnSpPr>
          <p:nvPr/>
        </p:nvCxnSpPr>
        <p:spPr>
          <a:xfrm flipV="1">
            <a:off x="7207921" y="2830481"/>
            <a:ext cx="2116988" cy="345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20C4BA-16DE-BF4F-A771-BCCE4B129F3E}"/>
              </a:ext>
            </a:extLst>
          </p:cNvPr>
          <p:cNvCxnSpPr>
            <a:cxnSpLocks/>
            <a:stCxn id="49" idx="3"/>
            <a:endCxn id="16" idx="1"/>
          </p:cNvCxnSpPr>
          <p:nvPr/>
        </p:nvCxnSpPr>
        <p:spPr>
          <a:xfrm>
            <a:off x="7207921" y="3176020"/>
            <a:ext cx="2116988" cy="590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DD115D-8AE2-6647-9768-3ECCE988B94A}"/>
              </a:ext>
            </a:extLst>
          </p:cNvPr>
          <p:cNvCxnSpPr>
            <a:cxnSpLocks/>
            <a:stCxn id="49" idx="3"/>
            <a:endCxn id="17" idx="1"/>
          </p:cNvCxnSpPr>
          <p:nvPr/>
        </p:nvCxnSpPr>
        <p:spPr>
          <a:xfrm>
            <a:off x="7207921" y="3176020"/>
            <a:ext cx="2116988" cy="1525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34254E9-EA13-A748-B09D-D410E53F03F4}"/>
              </a:ext>
            </a:extLst>
          </p:cNvPr>
          <p:cNvSpPr/>
          <p:nvPr/>
        </p:nvSpPr>
        <p:spPr>
          <a:xfrm>
            <a:off x="6070238" y="2970671"/>
            <a:ext cx="1137683" cy="410697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959699"/>
                </a:solidFill>
              </a:rPr>
              <a:t>Pubsub</a:t>
            </a:r>
            <a:r>
              <a:rPr lang="en-US" sz="1200" dirty="0">
                <a:solidFill>
                  <a:srgbClr val="959699"/>
                </a:solidFill>
              </a:rPr>
              <a:t> System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EC219CE-D513-644D-8722-6C4D9BA3992B}"/>
              </a:ext>
            </a:extLst>
          </p:cNvPr>
          <p:cNvGrpSpPr/>
          <p:nvPr/>
        </p:nvGrpSpPr>
        <p:grpSpPr>
          <a:xfrm>
            <a:off x="1240480" y="2384840"/>
            <a:ext cx="2424667" cy="1539786"/>
            <a:chOff x="311732" y="790753"/>
            <a:chExt cx="2424667" cy="1539786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B8F74457-731E-3548-AF0F-D6B2AA854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262" y="915352"/>
              <a:ext cx="455209" cy="455209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4EFF86B-5F43-F74D-9F1A-A6E013F62ED7}"/>
                </a:ext>
              </a:extLst>
            </p:cNvPr>
            <p:cNvSpPr/>
            <p:nvPr/>
          </p:nvSpPr>
          <p:spPr>
            <a:xfrm>
              <a:off x="1940387" y="790753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UI</a:t>
              </a:r>
              <a:endParaRPr lang="en-US" dirty="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2241EE2-F658-A943-A311-A619C4A545A7}"/>
                </a:ext>
              </a:extLst>
            </p:cNvPr>
            <p:cNvCxnSpPr>
              <a:cxnSpLocks/>
              <a:stCxn id="105" idx="3"/>
              <a:endCxn id="109" idx="1"/>
            </p:cNvCxnSpPr>
            <p:nvPr/>
          </p:nvCxnSpPr>
          <p:spPr>
            <a:xfrm>
              <a:off x="809471" y="1142957"/>
              <a:ext cx="520543" cy="402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23B3FA1-9623-BF48-8488-38D9A6746392}"/>
                </a:ext>
              </a:extLst>
            </p:cNvPr>
            <p:cNvSpPr/>
            <p:nvPr/>
          </p:nvSpPr>
          <p:spPr>
            <a:xfrm>
              <a:off x="2342222" y="790753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5508B7D-5F0A-E546-A09C-FAE44A3EB8EB}"/>
                </a:ext>
              </a:extLst>
            </p:cNvPr>
            <p:cNvSpPr/>
            <p:nvPr/>
          </p:nvSpPr>
          <p:spPr>
            <a:xfrm>
              <a:off x="1330014" y="1433607"/>
              <a:ext cx="266901" cy="2234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LB</a:t>
              </a:r>
              <a:endParaRPr lang="en-US" dirty="0"/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41725D58-5BA4-8C44-B8B2-8012FC877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708" y="1361920"/>
              <a:ext cx="455209" cy="455209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6068AE70-4139-2947-9EF8-51AEB2C02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732" y="1829753"/>
              <a:ext cx="455209" cy="455209"/>
            </a:xfrm>
            <a:prstGeom prst="rect">
              <a:avLst/>
            </a:prstGeom>
          </p:spPr>
        </p:pic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2974D2F-55DF-ED44-B211-8E1550213931}"/>
                </a:ext>
              </a:extLst>
            </p:cNvPr>
            <p:cNvCxnSpPr>
              <a:cxnSpLocks/>
              <a:stCxn id="111" idx="3"/>
              <a:endCxn id="109" idx="1"/>
            </p:cNvCxnSpPr>
            <p:nvPr/>
          </p:nvCxnSpPr>
          <p:spPr>
            <a:xfrm flipV="1">
              <a:off x="766941" y="1545336"/>
              <a:ext cx="563073" cy="512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D97BF9DA-FB73-704E-AFD4-780CAC357FAD}"/>
                </a:ext>
              </a:extLst>
            </p:cNvPr>
            <p:cNvCxnSpPr>
              <a:cxnSpLocks/>
              <a:stCxn id="110" idx="3"/>
              <a:endCxn id="109" idx="1"/>
            </p:cNvCxnSpPr>
            <p:nvPr/>
          </p:nvCxnSpPr>
          <p:spPr>
            <a:xfrm flipV="1">
              <a:off x="1085917" y="1545336"/>
              <a:ext cx="244097" cy="44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A539A17-8F90-2F40-BC97-41C356DB82B1}"/>
                </a:ext>
              </a:extLst>
            </p:cNvPr>
            <p:cNvSpPr/>
            <p:nvPr/>
          </p:nvSpPr>
          <p:spPr>
            <a:xfrm>
              <a:off x="1940387" y="1372927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UI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13BFF33-A6E0-F540-8903-70A7EF4EA8C4}"/>
                </a:ext>
              </a:extLst>
            </p:cNvPr>
            <p:cNvSpPr/>
            <p:nvPr/>
          </p:nvSpPr>
          <p:spPr>
            <a:xfrm>
              <a:off x="2342222" y="1372927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990F3D3-0A91-554E-AF99-011AD90E023F}"/>
                </a:ext>
              </a:extLst>
            </p:cNvPr>
            <p:cNvSpPr/>
            <p:nvPr/>
          </p:nvSpPr>
          <p:spPr>
            <a:xfrm>
              <a:off x="1940387" y="1958425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UI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0BC5039-0DA8-9A47-9F25-716400C3E430}"/>
                </a:ext>
              </a:extLst>
            </p:cNvPr>
            <p:cNvSpPr/>
            <p:nvPr/>
          </p:nvSpPr>
          <p:spPr>
            <a:xfrm>
              <a:off x="2342222" y="1958425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DBC02256-69C9-9743-893D-332CEC11B2E7}"/>
                </a:ext>
              </a:extLst>
            </p:cNvPr>
            <p:cNvCxnSpPr>
              <a:cxnSpLocks/>
              <a:stCxn id="109" idx="3"/>
              <a:endCxn id="106" idx="1"/>
            </p:cNvCxnSpPr>
            <p:nvPr/>
          </p:nvCxnSpPr>
          <p:spPr>
            <a:xfrm flipV="1">
              <a:off x="1596915" y="976810"/>
              <a:ext cx="343472" cy="568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7A049D4-CA03-7648-BB56-4029D74828CE}"/>
                </a:ext>
              </a:extLst>
            </p:cNvPr>
            <p:cNvCxnSpPr>
              <a:cxnSpLocks/>
              <a:stCxn id="109" idx="3"/>
              <a:endCxn id="114" idx="1"/>
            </p:cNvCxnSpPr>
            <p:nvPr/>
          </p:nvCxnSpPr>
          <p:spPr>
            <a:xfrm>
              <a:off x="1596915" y="1545336"/>
              <a:ext cx="343472" cy="13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9A3BE2A-3061-D44B-816C-625392B17E0C}"/>
                </a:ext>
              </a:extLst>
            </p:cNvPr>
            <p:cNvCxnSpPr>
              <a:cxnSpLocks/>
              <a:stCxn id="109" idx="3"/>
              <a:endCxn id="116" idx="1"/>
            </p:cNvCxnSpPr>
            <p:nvPr/>
          </p:nvCxnSpPr>
          <p:spPr>
            <a:xfrm>
              <a:off x="1596915" y="1545336"/>
              <a:ext cx="343472" cy="599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FB06B022-F102-1F49-B5FD-043F66417A47}"/>
              </a:ext>
            </a:extLst>
          </p:cNvPr>
          <p:cNvCxnSpPr>
            <a:cxnSpLocks/>
            <a:stCxn id="108" idx="3"/>
            <a:endCxn id="49" idx="1"/>
          </p:cNvCxnSpPr>
          <p:nvPr/>
        </p:nvCxnSpPr>
        <p:spPr>
          <a:xfrm>
            <a:off x="3665147" y="2570897"/>
            <a:ext cx="2405091" cy="605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2880718B-70E4-6A4D-B6CA-A01F8E3FFCB3}"/>
              </a:ext>
            </a:extLst>
          </p:cNvPr>
          <p:cNvCxnSpPr>
            <a:cxnSpLocks/>
            <a:stCxn id="115" idx="3"/>
            <a:endCxn id="49" idx="1"/>
          </p:cNvCxnSpPr>
          <p:nvPr/>
        </p:nvCxnSpPr>
        <p:spPr>
          <a:xfrm>
            <a:off x="3665147" y="3153071"/>
            <a:ext cx="2405091" cy="22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875E029-DB2D-A543-8824-D316C1BAC65E}"/>
              </a:ext>
            </a:extLst>
          </p:cNvPr>
          <p:cNvCxnSpPr>
            <a:cxnSpLocks/>
            <a:stCxn id="117" idx="3"/>
            <a:endCxn id="49" idx="1"/>
          </p:cNvCxnSpPr>
          <p:nvPr/>
        </p:nvCxnSpPr>
        <p:spPr>
          <a:xfrm flipV="1">
            <a:off x="3665147" y="3176020"/>
            <a:ext cx="2405091" cy="562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Rectangle 231">
            <a:extLst>
              <a:ext uri="{FF2B5EF4-FFF2-40B4-BE49-F238E27FC236}">
                <a16:creationId xmlns:a16="http://schemas.microsoft.com/office/drawing/2014/main" id="{6394971C-7112-4F4F-946E-CA44B811BD94}"/>
              </a:ext>
            </a:extLst>
          </p:cNvPr>
          <p:cNvSpPr/>
          <p:nvPr/>
        </p:nvSpPr>
        <p:spPr>
          <a:xfrm>
            <a:off x="8116265" y="231914"/>
            <a:ext cx="2265075" cy="65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Key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87C680D6-1532-9D46-81FC-DDCB66165BEE}"/>
              </a:ext>
            </a:extLst>
          </p:cNvPr>
          <p:cNvCxnSpPr>
            <a:cxnSpLocks/>
          </p:cNvCxnSpPr>
          <p:nvPr/>
        </p:nvCxnSpPr>
        <p:spPr>
          <a:xfrm>
            <a:off x="8271731" y="600765"/>
            <a:ext cx="854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7C43F0FB-04CA-C841-BFE4-571B858861D5}"/>
              </a:ext>
            </a:extLst>
          </p:cNvPr>
          <p:cNvSpPr txBox="1"/>
          <p:nvPr/>
        </p:nvSpPr>
        <p:spPr>
          <a:xfrm>
            <a:off x="9126201" y="480195"/>
            <a:ext cx="1152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10,000 clicks/sec</a:t>
            </a:r>
          </a:p>
        </p:txBody>
      </p:sp>
    </p:spTree>
    <p:extLst>
      <p:ext uri="{BB962C8B-B14F-4D97-AF65-F5344CB8AC3E}">
        <p14:creationId xmlns:p14="http://schemas.microsoft.com/office/powerpoint/2010/main" val="331797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BBA96-0275-B041-98F9-3660D40A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76910-F4FD-EA44-AACA-FB43FFADF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Brief history and overview of Apache Kafka</a:t>
            </a:r>
          </a:p>
          <a:p>
            <a:pPr lvl="1"/>
            <a:r>
              <a:rPr lang="en-US" dirty="0"/>
              <a:t>What is a queue?</a:t>
            </a:r>
          </a:p>
          <a:p>
            <a:pPr lvl="1"/>
            <a:r>
              <a:rPr lang="en-US" dirty="0"/>
              <a:t>What is </a:t>
            </a:r>
            <a:r>
              <a:rPr lang="en-US" dirty="0" err="1"/>
              <a:t>PubSub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What is a message broker?</a:t>
            </a:r>
          </a:p>
          <a:p>
            <a:r>
              <a:rPr lang="en-US" dirty="0"/>
              <a:t>AO Underwriting </a:t>
            </a:r>
            <a:r>
              <a:rPr lang="en-US" dirty="0" err="1"/>
              <a:t>Usecase</a:t>
            </a:r>
            <a:endParaRPr lang="en-US" dirty="0"/>
          </a:p>
          <a:p>
            <a:pPr lvl="1"/>
            <a:r>
              <a:rPr lang="en-US" dirty="0"/>
              <a:t>Real-time event driven requirements</a:t>
            </a:r>
          </a:p>
          <a:p>
            <a:pPr lvl="1"/>
            <a:r>
              <a:rPr lang="en-US" dirty="0"/>
              <a:t>Issues with IBM MQ solution</a:t>
            </a:r>
          </a:p>
          <a:p>
            <a:pPr lvl="1"/>
            <a:r>
              <a:rPr lang="en-US" dirty="0"/>
              <a:t>Kafka as part of integration architecture</a:t>
            </a:r>
          </a:p>
          <a:p>
            <a:r>
              <a:rPr lang="en-US" dirty="0"/>
              <a:t>Demo</a:t>
            </a:r>
          </a:p>
          <a:p>
            <a:pPr lvl="1"/>
            <a:r>
              <a:rPr lang="en-US" dirty="0"/>
              <a:t>Policy Dashboard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Questions allowed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7132D-D4FF-3E4A-8471-A90FAFC38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52156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8271-E01D-5B4D-8E2E-9FE7D040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Kafka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41F4B-7A5B-B04C-819D-3C5735E83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538" y="403654"/>
            <a:ext cx="11117262" cy="27738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Clicksss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DA1599-1D72-3D4C-85E8-729BD6F4A99D}"/>
              </a:ext>
            </a:extLst>
          </p:cNvPr>
          <p:cNvSpPr/>
          <p:nvPr/>
        </p:nvSpPr>
        <p:spPr>
          <a:xfrm>
            <a:off x="10480346" y="1435988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8415FB-7F4F-DA42-A114-0B92168FA787}"/>
              </a:ext>
            </a:extLst>
          </p:cNvPr>
          <p:cNvSpPr/>
          <p:nvPr/>
        </p:nvSpPr>
        <p:spPr>
          <a:xfrm>
            <a:off x="10469714" y="2371653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Reporting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E8D7A3-06C8-1949-8672-046727256662}"/>
              </a:ext>
            </a:extLst>
          </p:cNvPr>
          <p:cNvSpPr/>
          <p:nvPr/>
        </p:nvSpPr>
        <p:spPr>
          <a:xfrm>
            <a:off x="10469714" y="3307318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NSA…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9D5239-0277-1B4C-B19D-CF9F605FD729}"/>
              </a:ext>
            </a:extLst>
          </p:cNvPr>
          <p:cNvSpPr/>
          <p:nvPr/>
        </p:nvSpPr>
        <p:spPr>
          <a:xfrm>
            <a:off x="10469714" y="4242983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Etc.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D1AE44-552B-A24D-B1C2-A85185C90A22}"/>
              </a:ext>
            </a:extLst>
          </p:cNvPr>
          <p:cNvCxnSpPr>
            <a:cxnSpLocks/>
            <a:stCxn id="49" idx="3"/>
            <a:endCxn id="14" idx="1"/>
          </p:cNvCxnSpPr>
          <p:nvPr/>
        </p:nvCxnSpPr>
        <p:spPr>
          <a:xfrm flipV="1">
            <a:off x="9732065" y="1772654"/>
            <a:ext cx="748281" cy="1259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D9CDF9-5C63-EB4C-BC5A-ED9A570BFAE9}"/>
              </a:ext>
            </a:extLst>
          </p:cNvPr>
          <p:cNvCxnSpPr>
            <a:cxnSpLocks/>
            <a:stCxn id="49" idx="3"/>
            <a:endCxn id="15" idx="1"/>
          </p:cNvCxnSpPr>
          <p:nvPr/>
        </p:nvCxnSpPr>
        <p:spPr>
          <a:xfrm flipV="1">
            <a:off x="9732065" y="2708319"/>
            <a:ext cx="737649" cy="324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20C4BA-16DE-BF4F-A771-BCCE4B129F3E}"/>
              </a:ext>
            </a:extLst>
          </p:cNvPr>
          <p:cNvCxnSpPr>
            <a:cxnSpLocks/>
            <a:stCxn id="49" idx="3"/>
            <a:endCxn id="16" idx="1"/>
          </p:cNvCxnSpPr>
          <p:nvPr/>
        </p:nvCxnSpPr>
        <p:spPr>
          <a:xfrm>
            <a:off x="9732065" y="3032572"/>
            <a:ext cx="737649" cy="611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DD115D-8AE2-6647-9768-3ECCE988B94A}"/>
              </a:ext>
            </a:extLst>
          </p:cNvPr>
          <p:cNvCxnSpPr>
            <a:cxnSpLocks/>
            <a:stCxn id="49" idx="3"/>
            <a:endCxn id="17" idx="1"/>
          </p:cNvCxnSpPr>
          <p:nvPr/>
        </p:nvCxnSpPr>
        <p:spPr>
          <a:xfrm>
            <a:off x="9732065" y="3032572"/>
            <a:ext cx="737649" cy="1547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34254E9-EA13-A748-B09D-D410E53F03F4}"/>
              </a:ext>
            </a:extLst>
          </p:cNvPr>
          <p:cNvSpPr/>
          <p:nvPr/>
        </p:nvSpPr>
        <p:spPr>
          <a:xfrm>
            <a:off x="8594382" y="2827223"/>
            <a:ext cx="1137683" cy="410697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>
                <a:solidFill>
                  <a:srgbClr val="959699"/>
                </a:solidFill>
              </a:rPr>
              <a:t>Pubsub</a:t>
            </a:r>
            <a:r>
              <a:rPr lang="en-US" sz="1200" dirty="0">
                <a:solidFill>
                  <a:srgbClr val="959699"/>
                </a:solidFill>
              </a:rPr>
              <a:t> System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9102C6-F8CE-A946-BBE9-97262C37659D}"/>
              </a:ext>
            </a:extLst>
          </p:cNvPr>
          <p:cNvGrpSpPr/>
          <p:nvPr/>
        </p:nvGrpSpPr>
        <p:grpSpPr>
          <a:xfrm>
            <a:off x="311732" y="790753"/>
            <a:ext cx="2424667" cy="1539786"/>
            <a:chOff x="311732" y="790753"/>
            <a:chExt cx="2424667" cy="15397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E7EF3C-D0DF-1F46-AC57-10277CB0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262" y="915352"/>
              <a:ext cx="455209" cy="4552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09B845-4A08-3C41-A737-D5E936943261}"/>
                </a:ext>
              </a:extLst>
            </p:cNvPr>
            <p:cNvSpPr/>
            <p:nvPr/>
          </p:nvSpPr>
          <p:spPr>
            <a:xfrm>
              <a:off x="1940387" y="790753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UI</a:t>
              </a:r>
              <a:endParaRPr lang="en-US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71B899D-D90C-7C4D-86E0-2AA359E06A45}"/>
                </a:ext>
              </a:extLst>
            </p:cNvPr>
            <p:cNvCxnSpPr>
              <a:cxnSpLocks/>
              <a:stCxn id="5" idx="3"/>
              <a:endCxn id="35" idx="1"/>
            </p:cNvCxnSpPr>
            <p:nvPr/>
          </p:nvCxnSpPr>
          <p:spPr>
            <a:xfrm>
              <a:off x="809471" y="1142957"/>
              <a:ext cx="520543" cy="402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7511AE1-FCDF-8848-8959-4423D66F2F06}"/>
                </a:ext>
              </a:extLst>
            </p:cNvPr>
            <p:cNvSpPr/>
            <p:nvPr/>
          </p:nvSpPr>
          <p:spPr>
            <a:xfrm>
              <a:off x="2342222" y="790753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5D7F6C-B110-2940-BED0-97583776BF81}"/>
                </a:ext>
              </a:extLst>
            </p:cNvPr>
            <p:cNvSpPr/>
            <p:nvPr/>
          </p:nvSpPr>
          <p:spPr>
            <a:xfrm>
              <a:off x="1330014" y="1433607"/>
              <a:ext cx="266901" cy="2234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LB</a:t>
              </a:r>
              <a:endParaRPr lang="en-US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CEB8377-6E19-1B44-AF64-474F35A4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708" y="1361920"/>
              <a:ext cx="455209" cy="45520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2989BC1-F7A3-484D-A594-D605B3844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732" y="1829753"/>
              <a:ext cx="455209" cy="455209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BA5F97C-FE8C-9141-9071-B5DE700A84B9}"/>
                </a:ext>
              </a:extLst>
            </p:cNvPr>
            <p:cNvCxnSpPr>
              <a:cxnSpLocks/>
              <a:stCxn id="37" idx="3"/>
              <a:endCxn id="35" idx="1"/>
            </p:cNvCxnSpPr>
            <p:nvPr/>
          </p:nvCxnSpPr>
          <p:spPr>
            <a:xfrm flipV="1">
              <a:off x="766941" y="1545336"/>
              <a:ext cx="563073" cy="512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7A3DDFA-AF99-7C41-B02F-4A2D62D17844}"/>
                </a:ext>
              </a:extLst>
            </p:cNvPr>
            <p:cNvCxnSpPr>
              <a:cxnSpLocks/>
              <a:stCxn id="36" idx="3"/>
              <a:endCxn id="35" idx="1"/>
            </p:cNvCxnSpPr>
            <p:nvPr/>
          </p:nvCxnSpPr>
          <p:spPr>
            <a:xfrm flipV="1">
              <a:off x="1085917" y="1545336"/>
              <a:ext cx="244097" cy="44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501B32B-3505-D743-90B0-E107D5192D45}"/>
                </a:ext>
              </a:extLst>
            </p:cNvPr>
            <p:cNvSpPr/>
            <p:nvPr/>
          </p:nvSpPr>
          <p:spPr>
            <a:xfrm>
              <a:off x="1940387" y="1372927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UI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255A61C-54E8-9944-A198-CD071AA6F26C}"/>
                </a:ext>
              </a:extLst>
            </p:cNvPr>
            <p:cNvSpPr/>
            <p:nvPr/>
          </p:nvSpPr>
          <p:spPr>
            <a:xfrm>
              <a:off x="2342222" y="1372927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7FD2807-497E-114B-9203-D7141AF9C2C0}"/>
                </a:ext>
              </a:extLst>
            </p:cNvPr>
            <p:cNvSpPr/>
            <p:nvPr/>
          </p:nvSpPr>
          <p:spPr>
            <a:xfrm>
              <a:off x="1940387" y="1958425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UI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8777A91-2984-F548-B88A-EC1B646AF189}"/>
                </a:ext>
              </a:extLst>
            </p:cNvPr>
            <p:cNvSpPr/>
            <p:nvPr/>
          </p:nvSpPr>
          <p:spPr>
            <a:xfrm>
              <a:off x="2342222" y="1958425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D2073B5-ADC0-2C4B-887B-56B255F4DE9E}"/>
                </a:ext>
              </a:extLst>
            </p:cNvPr>
            <p:cNvCxnSpPr>
              <a:cxnSpLocks/>
              <a:stCxn id="35" idx="3"/>
              <a:endCxn id="6" idx="1"/>
            </p:cNvCxnSpPr>
            <p:nvPr/>
          </p:nvCxnSpPr>
          <p:spPr>
            <a:xfrm flipV="1">
              <a:off x="1596915" y="976810"/>
              <a:ext cx="343472" cy="568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5F8B5E7-C800-B94E-8385-45D47B060EE7}"/>
                </a:ext>
              </a:extLst>
            </p:cNvPr>
            <p:cNvCxnSpPr>
              <a:cxnSpLocks/>
              <a:stCxn id="35" idx="3"/>
              <a:endCxn id="46" idx="1"/>
            </p:cNvCxnSpPr>
            <p:nvPr/>
          </p:nvCxnSpPr>
          <p:spPr>
            <a:xfrm>
              <a:off x="1596915" y="1545336"/>
              <a:ext cx="343472" cy="13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B308BAE-5603-7C45-BD51-E0D395B6AE9D}"/>
                </a:ext>
              </a:extLst>
            </p:cNvPr>
            <p:cNvCxnSpPr>
              <a:cxnSpLocks/>
              <a:stCxn id="35" idx="3"/>
              <a:endCxn id="48" idx="1"/>
            </p:cNvCxnSpPr>
            <p:nvPr/>
          </p:nvCxnSpPr>
          <p:spPr>
            <a:xfrm>
              <a:off x="1596915" y="1545336"/>
              <a:ext cx="343472" cy="599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4C9041B-3340-0D4E-A328-08464F8BFA46}"/>
              </a:ext>
            </a:extLst>
          </p:cNvPr>
          <p:cNvCxnSpPr>
            <a:cxnSpLocks/>
            <a:stCxn id="33" idx="3"/>
            <a:endCxn id="49" idx="1"/>
          </p:cNvCxnSpPr>
          <p:nvPr/>
        </p:nvCxnSpPr>
        <p:spPr>
          <a:xfrm>
            <a:off x="2736399" y="976810"/>
            <a:ext cx="5857983" cy="2055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A531A75-3F42-8841-8FFD-FDE171AD84A7}"/>
              </a:ext>
            </a:extLst>
          </p:cNvPr>
          <p:cNvCxnSpPr>
            <a:cxnSpLocks/>
            <a:stCxn id="47" idx="3"/>
            <a:endCxn id="49" idx="1"/>
          </p:cNvCxnSpPr>
          <p:nvPr/>
        </p:nvCxnSpPr>
        <p:spPr>
          <a:xfrm>
            <a:off x="2736399" y="1558984"/>
            <a:ext cx="5857983" cy="14735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A82F0A1-E718-264E-967E-F5D33A259545}"/>
              </a:ext>
            </a:extLst>
          </p:cNvPr>
          <p:cNvCxnSpPr>
            <a:cxnSpLocks/>
            <a:stCxn id="50" idx="3"/>
            <a:endCxn id="49" idx="1"/>
          </p:cNvCxnSpPr>
          <p:nvPr/>
        </p:nvCxnSpPr>
        <p:spPr>
          <a:xfrm>
            <a:off x="2736399" y="2144482"/>
            <a:ext cx="5857983" cy="888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09CA0BE-C01D-8C44-9AE4-D29622451315}"/>
              </a:ext>
            </a:extLst>
          </p:cNvPr>
          <p:cNvGrpSpPr/>
          <p:nvPr/>
        </p:nvGrpSpPr>
        <p:grpSpPr>
          <a:xfrm>
            <a:off x="301100" y="2553381"/>
            <a:ext cx="2424667" cy="1539786"/>
            <a:chOff x="311732" y="790753"/>
            <a:chExt cx="2424667" cy="1539786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02AB8537-5B74-F747-901A-14EF72DE7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262" y="915352"/>
              <a:ext cx="455209" cy="455209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07A014-29BD-9947-8B47-C224DAD21523}"/>
                </a:ext>
              </a:extLst>
            </p:cNvPr>
            <p:cNvSpPr/>
            <p:nvPr/>
          </p:nvSpPr>
          <p:spPr>
            <a:xfrm>
              <a:off x="1940387" y="790753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UI</a:t>
              </a:r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25AD77B3-743F-9F4E-AFAD-F1DF3E7403DA}"/>
                </a:ext>
              </a:extLst>
            </p:cNvPr>
            <p:cNvCxnSpPr>
              <a:cxnSpLocks/>
              <a:stCxn id="88" idx="3"/>
              <a:endCxn id="92" idx="1"/>
            </p:cNvCxnSpPr>
            <p:nvPr/>
          </p:nvCxnSpPr>
          <p:spPr>
            <a:xfrm>
              <a:off x="809471" y="1142957"/>
              <a:ext cx="520543" cy="402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704111-515D-3F45-BF51-077092889377}"/>
                </a:ext>
              </a:extLst>
            </p:cNvPr>
            <p:cNvSpPr/>
            <p:nvPr/>
          </p:nvSpPr>
          <p:spPr>
            <a:xfrm>
              <a:off x="2342222" y="790753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437B3FC-E8FA-E048-91F9-A2584A67B836}"/>
                </a:ext>
              </a:extLst>
            </p:cNvPr>
            <p:cNvSpPr/>
            <p:nvPr/>
          </p:nvSpPr>
          <p:spPr>
            <a:xfrm>
              <a:off x="1330014" y="1433607"/>
              <a:ext cx="266901" cy="2234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LB</a:t>
              </a:r>
              <a:endParaRPr lang="en-US" dirty="0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1F8DBD1-F9EB-8B4F-908E-418CB8CBB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708" y="1361920"/>
              <a:ext cx="455209" cy="455209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B8D923EA-69EF-0749-BCAD-6338808EE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732" y="1829753"/>
              <a:ext cx="455209" cy="455209"/>
            </a:xfrm>
            <a:prstGeom prst="rect">
              <a:avLst/>
            </a:prstGeom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608CDB2-6B35-054F-B9DF-13EF926FBFEB}"/>
                </a:ext>
              </a:extLst>
            </p:cNvPr>
            <p:cNvCxnSpPr>
              <a:cxnSpLocks/>
              <a:stCxn id="94" idx="3"/>
              <a:endCxn id="92" idx="1"/>
            </p:cNvCxnSpPr>
            <p:nvPr/>
          </p:nvCxnSpPr>
          <p:spPr>
            <a:xfrm flipV="1">
              <a:off x="766941" y="1545336"/>
              <a:ext cx="563073" cy="512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2499053-67FD-2745-88F7-517105CC75AF}"/>
                </a:ext>
              </a:extLst>
            </p:cNvPr>
            <p:cNvCxnSpPr>
              <a:cxnSpLocks/>
              <a:stCxn id="93" idx="3"/>
              <a:endCxn id="92" idx="1"/>
            </p:cNvCxnSpPr>
            <p:nvPr/>
          </p:nvCxnSpPr>
          <p:spPr>
            <a:xfrm flipV="1">
              <a:off x="1085917" y="1545336"/>
              <a:ext cx="244097" cy="44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509EAED-2004-BF4B-9397-ED2B31E367C1}"/>
                </a:ext>
              </a:extLst>
            </p:cNvPr>
            <p:cNvSpPr/>
            <p:nvPr/>
          </p:nvSpPr>
          <p:spPr>
            <a:xfrm>
              <a:off x="1940387" y="1372927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UI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0217D21-A75A-E04D-AF94-3DAFE5768420}"/>
                </a:ext>
              </a:extLst>
            </p:cNvPr>
            <p:cNvSpPr/>
            <p:nvPr/>
          </p:nvSpPr>
          <p:spPr>
            <a:xfrm>
              <a:off x="2342222" y="1372927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772F48D-CAF2-5845-B834-8654286D7122}"/>
                </a:ext>
              </a:extLst>
            </p:cNvPr>
            <p:cNvSpPr/>
            <p:nvPr/>
          </p:nvSpPr>
          <p:spPr>
            <a:xfrm>
              <a:off x="1940387" y="1958425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UI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3213921-58A4-F64E-AF89-B024B8B3A4B2}"/>
                </a:ext>
              </a:extLst>
            </p:cNvPr>
            <p:cNvSpPr/>
            <p:nvPr/>
          </p:nvSpPr>
          <p:spPr>
            <a:xfrm>
              <a:off x="2342222" y="1958425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C508B08-E67F-A247-A550-1B674485CF35}"/>
                </a:ext>
              </a:extLst>
            </p:cNvPr>
            <p:cNvCxnSpPr>
              <a:cxnSpLocks/>
              <a:stCxn id="92" idx="3"/>
              <a:endCxn id="89" idx="1"/>
            </p:cNvCxnSpPr>
            <p:nvPr/>
          </p:nvCxnSpPr>
          <p:spPr>
            <a:xfrm flipV="1">
              <a:off x="1596915" y="976810"/>
              <a:ext cx="343472" cy="568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57FD7CE-5751-1249-A401-A80EA91DAA33}"/>
                </a:ext>
              </a:extLst>
            </p:cNvPr>
            <p:cNvCxnSpPr>
              <a:cxnSpLocks/>
              <a:stCxn id="92" idx="3"/>
              <a:endCxn id="97" idx="1"/>
            </p:cNvCxnSpPr>
            <p:nvPr/>
          </p:nvCxnSpPr>
          <p:spPr>
            <a:xfrm>
              <a:off x="1596915" y="1545336"/>
              <a:ext cx="343472" cy="13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FE496E83-B7A2-CF40-B415-86B6B4EBC886}"/>
                </a:ext>
              </a:extLst>
            </p:cNvPr>
            <p:cNvCxnSpPr>
              <a:cxnSpLocks/>
              <a:stCxn id="92" idx="3"/>
              <a:endCxn id="99" idx="1"/>
            </p:cNvCxnSpPr>
            <p:nvPr/>
          </p:nvCxnSpPr>
          <p:spPr>
            <a:xfrm>
              <a:off x="1596915" y="1545336"/>
              <a:ext cx="343472" cy="599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EC219CE-D513-644D-8722-6C4D9BA3992B}"/>
              </a:ext>
            </a:extLst>
          </p:cNvPr>
          <p:cNvGrpSpPr/>
          <p:nvPr/>
        </p:nvGrpSpPr>
        <p:grpSpPr>
          <a:xfrm>
            <a:off x="3904639" y="367315"/>
            <a:ext cx="2424667" cy="1539786"/>
            <a:chOff x="311732" y="790753"/>
            <a:chExt cx="2424667" cy="1539786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B8F74457-731E-3548-AF0F-D6B2AA854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262" y="915352"/>
              <a:ext cx="455209" cy="455209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4EFF86B-5F43-F74D-9F1A-A6E013F62ED7}"/>
                </a:ext>
              </a:extLst>
            </p:cNvPr>
            <p:cNvSpPr/>
            <p:nvPr/>
          </p:nvSpPr>
          <p:spPr>
            <a:xfrm>
              <a:off x="1940387" y="790753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UI</a:t>
              </a:r>
              <a:endParaRPr lang="en-US" dirty="0"/>
            </a:p>
          </p:txBody>
        </p: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52241EE2-F658-A943-A311-A619C4A545A7}"/>
                </a:ext>
              </a:extLst>
            </p:cNvPr>
            <p:cNvCxnSpPr>
              <a:cxnSpLocks/>
              <a:stCxn id="105" idx="3"/>
              <a:endCxn id="109" idx="1"/>
            </p:cNvCxnSpPr>
            <p:nvPr/>
          </p:nvCxnSpPr>
          <p:spPr>
            <a:xfrm>
              <a:off x="809471" y="1142957"/>
              <a:ext cx="520543" cy="402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223B3FA1-9623-BF48-8488-38D9A6746392}"/>
                </a:ext>
              </a:extLst>
            </p:cNvPr>
            <p:cNvSpPr/>
            <p:nvPr/>
          </p:nvSpPr>
          <p:spPr>
            <a:xfrm>
              <a:off x="2342222" y="790753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5508B7D-5F0A-E546-A09C-FAE44A3EB8EB}"/>
                </a:ext>
              </a:extLst>
            </p:cNvPr>
            <p:cNvSpPr/>
            <p:nvPr/>
          </p:nvSpPr>
          <p:spPr>
            <a:xfrm>
              <a:off x="1330014" y="1433607"/>
              <a:ext cx="266901" cy="2234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LB</a:t>
              </a:r>
              <a:endParaRPr lang="en-US" dirty="0"/>
            </a:p>
          </p:txBody>
        </p:sp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41725D58-5BA4-8C44-B8B2-8012FC877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708" y="1361920"/>
              <a:ext cx="455209" cy="455209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6068AE70-4139-2947-9EF8-51AEB2C02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732" y="1829753"/>
              <a:ext cx="455209" cy="455209"/>
            </a:xfrm>
            <a:prstGeom prst="rect">
              <a:avLst/>
            </a:prstGeom>
          </p:spPr>
        </p:pic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12974D2F-55DF-ED44-B211-8E1550213931}"/>
                </a:ext>
              </a:extLst>
            </p:cNvPr>
            <p:cNvCxnSpPr>
              <a:cxnSpLocks/>
              <a:stCxn id="111" idx="3"/>
              <a:endCxn id="109" idx="1"/>
            </p:cNvCxnSpPr>
            <p:nvPr/>
          </p:nvCxnSpPr>
          <p:spPr>
            <a:xfrm flipV="1">
              <a:off x="766941" y="1545336"/>
              <a:ext cx="563073" cy="512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D97BF9DA-FB73-704E-AFD4-780CAC357FAD}"/>
                </a:ext>
              </a:extLst>
            </p:cNvPr>
            <p:cNvCxnSpPr>
              <a:cxnSpLocks/>
              <a:stCxn id="110" idx="3"/>
              <a:endCxn id="109" idx="1"/>
            </p:cNvCxnSpPr>
            <p:nvPr/>
          </p:nvCxnSpPr>
          <p:spPr>
            <a:xfrm flipV="1">
              <a:off x="1085917" y="1545336"/>
              <a:ext cx="244097" cy="44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A539A17-8F90-2F40-BC97-41C356DB82B1}"/>
                </a:ext>
              </a:extLst>
            </p:cNvPr>
            <p:cNvSpPr/>
            <p:nvPr/>
          </p:nvSpPr>
          <p:spPr>
            <a:xfrm>
              <a:off x="1940387" y="1372927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UI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13BFF33-A6E0-F540-8903-70A7EF4EA8C4}"/>
                </a:ext>
              </a:extLst>
            </p:cNvPr>
            <p:cNvSpPr/>
            <p:nvPr/>
          </p:nvSpPr>
          <p:spPr>
            <a:xfrm>
              <a:off x="2342222" y="1372927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990F3D3-0A91-554E-AF99-011AD90E023F}"/>
                </a:ext>
              </a:extLst>
            </p:cNvPr>
            <p:cNvSpPr/>
            <p:nvPr/>
          </p:nvSpPr>
          <p:spPr>
            <a:xfrm>
              <a:off x="1940387" y="1958425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UI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0BC5039-0DA8-9A47-9F25-716400C3E430}"/>
                </a:ext>
              </a:extLst>
            </p:cNvPr>
            <p:cNvSpPr/>
            <p:nvPr/>
          </p:nvSpPr>
          <p:spPr>
            <a:xfrm>
              <a:off x="2342222" y="1958425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DBC02256-69C9-9743-893D-332CEC11B2E7}"/>
                </a:ext>
              </a:extLst>
            </p:cNvPr>
            <p:cNvCxnSpPr>
              <a:cxnSpLocks/>
              <a:stCxn id="109" idx="3"/>
              <a:endCxn id="106" idx="1"/>
            </p:cNvCxnSpPr>
            <p:nvPr/>
          </p:nvCxnSpPr>
          <p:spPr>
            <a:xfrm flipV="1">
              <a:off x="1596915" y="976810"/>
              <a:ext cx="343472" cy="568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A7A049D4-CA03-7648-BB56-4029D74828CE}"/>
                </a:ext>
              </a:extLst>
            </p:cNvPr>
            <p:cNvCxnSpPr>
              <a:cxnSpLocks/>
              <a:stCxn id="109" idx="3"/>
              <a:endCxn id="114" idx="1"/>
            </p:cNvCxnSpPr>
            <p:nvPr/>
          </p:nvCxnSpPr>
          <p:spPr>
            <a:xfrm>
              <a:off x="1596915" y="1545336"/>
              <a:ext cx="343472" cy="13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79A3BE2A-3061-D44B-816C-625392B17E0C}"/>
                </a:ext>
              </a:extLst>
            </p:cNvPr>
            <p:cNvCxnSpPr>
              <a:cxnSpLocks/>
              <a:stCxn id="109" idx="3"/>
              <a:endCxn id="116" idx="1"/>
            </p:cNvCxnSpPr>
            <p:nvPr/>
          </p:nvCxnSpPr>
          <p:spPr>
            <a:xfrm>
              <a:off x="1596915" y="1545336"/>
              <a:ext cx="343472" cy="599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8F65955-C41D-F445-AACB-086B576BAD46}"/>
              </a:ext>
            </a:extLst>
          </p:cNvPr>
          <p:cNvGrpSpPr/>
          <p:nvPr/>
        </p:nvGrpSpPr>
        <p:grpSpPr>
          <a:xfrm>
            <a:off x="251130" y="4344322"/>
            <a:ext cx="2424667" cy="1539786"/>
            <a:chOff x="311732" y="790753"/>
            <a:chExt cx="2424667" cy="1539786"/>
          </a:xfrm>
        </p:grpSpPr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6CDC4D1E-A419-7140-B479-2B3525B4DE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262" y="915352"/>
              <a:ext cx="455209" cy="455209"/>
            </a:xfrm>
            <a:prstGeom prst="rect">
              <a:avLst/>
            </a:prstGeom>
          </p:spPr>
        </p:pic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D7A637F9-F5B7-3E40-AFBD-A6C219EBE67F}"/>
                </a:ext>
              </a:extLst>
            </p:cNvPr>
            <p:cNvSpPr/>
            <p:nvPr/>
          </p:nvSpPr>
          <p:spPr>
            <a:xfrm>
              <a:off x="1940387" y="790753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UI</a:t>
              </a:r>
              <a:endParaRPr lang="en-US" dirty="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6AC59C9-6917-E441-82E8-ABC9DFFB77D9}"/>
                </a:ext>
              </a:extLst>
            </p:cNvPr>
            <p:cNvCxnSpPr>
              <a:cxnSpLocks/>
              <a:stCxn id="122" idx="3"/>
              <a:endCxn id="126" idx="1"/>
            </p:cNvCxnSpPr>
            <p:nvPr/>
          </p:nvCxnSpPr>
          <p:spPr>
            <a:xfrm>
              <a:off x="809471" y="1142957"/>
              <a:ext cx="520543" cy="402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C888913-0D7E-4D43-B467-B7666A02ED10}"/>
                </a:ext>
              </a:extLst>
            </p:cNvPr>
            <p:cNvSpPr/>
            <p:nvPr/>
          </p:nvSpPr>
          <p:spPr>
            <a:xfrm>
              <a:off x="2342222" y="790753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A53ACD6F-F6E8-C54A-BD1C-F2A8DF44A087}"/>
                </a:ext>
              </a:extLst>
            </p:cNvPr>
            <p:cNvSpPr/>
            <p:nvPr/>
          </p:nvSpPr>
          <p:spPr>
            <a:xfrm>
              <a:off x="1330014" y="1433607"/>
              <a:ext cx="266901" cy="2234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LB</a:t>
              </a:r>
              <a:endParaRPr lang="en-US" dirty="0"/>
            </a:p>
          </p:txBody>
        </p: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06428FAC-BE94-F042-820A-DE704E117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708" y="1361920"/>
              <a:ext cx="455209" cy="455209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147075D0-6AD3-5340-BC94-B4F3B55C0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732" y="1829753"/>
              <a:ext cx="455209" cy="455209"/>
            </a:xfrm>
            <a:prstGeom prst="rect">
              <a:avLst/>
            </a:prstGeom>
          </p:spPr>
        </p:pic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9D98E0A0-E4F7-9D48-9BF9-BB54F55ED2F3}"/>
                </a:ext>
              </a:extLst>
            </p:cNvPr>
            <p:cNvCxnSpPr>
              <a:cxnSpLocks/>
              <a:stCxn id="128" idx="3"/>
              <a:endCxn id="126" idx="1"/>
            </p:cNvCxnSpPr>
            <p:nvPr/>
          </p:nvCxnSpPr>
          <p:spPr>
            <a:xfrm flipV="1">
              <a:off x="766941" y="1545336"/>
              <a:ext cx="563073" cy="512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F3C236AD-6193-8A4C-91B8-AAFFF4324D40}"/>
                </a:ext>
              </a:extLst>
            </p:cNvPr>
            <p:cNvCxnSpPr>
              <a:cxnSpLocks/>
              <a:stCxn id="127" idx="3"/>
              <a:endCxn id="126" idx="1"/>
            </p:cNvCxnSpPr>
            <p:nvPr/>
          </p:nvCxnSpPr>
          <p:spPr>
            <a:xfrm flipV="1">
              <a:off x="1085917" y="1545336"/>
              <a:ext cx="244097" cy="44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398B2D66-220A-9A43-9041-8C3B9B8CFA3E}"/>
                </a:ext>
              </a:extLst>
            </p:cNvPr>
            <p:cNvSpPr/>
            <p:nvPr/>
          </p:nvSpPr>
          <p:spPr>
            <a:xfrm>
              <a:off x="1940387" y="1372927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UI</a:t>
              </a: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AFA2E8C-CBEE-9F44-AC90-A55441673C4F}"/>
                </a:ext>
              </a:extLst>
            </p:cNvPr>
            <p:cNvSpPr/>
            <p:nvPr/>
          </p:nvSpPr>
          <p:spPr>
            <a:xfrm>
              <a:off x="2342222" y="1372927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3A0E7CB-F8B7-454A-AFE1-1C9CDE51CA72}"/>
                </a:ext>
              </a:extLst>
            </p:cNvPr>
            <p:cNvSpPr/>
            <p:nvPr/>
          </p:nvSpPr>
          <p:spPr>
            <a:xfrm>
              <a:off x="1940387" y="1958425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UI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75215E76-FD4F-A84F-8A27-324D4D3A3085}"/>
                </a:ext>
              </a:extLst>
            </p:cNvPr>
            <p:cNvSpPr/>
            <p:nvPr/>
          </p:nvSpPr>
          <p:spPr>
            <a:xfrm>
              <a:off x="2342222" y="1958425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CD2CE8E7-5228-3747-BF2A-36856854F8D8}"/>
                </a:ext>
              </a:extLst>
            </p:cNvPr>
            <p:cNvCxnSpPr>
              <a:cxnSpLocks/>
              <a:stCxn id="126" idx="3"/>
              <a:endCxn id="123" idx="1"/>
            </p:cNvCxnSpPr>
            <p:nvPr/>
          </p:nvCxnSpPr>
          <p:spPr>
            <a:xfrm flipV="1">
              <a:off x="1596915" y="976810"/>
              <a:ext cx="343472" cy="568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5A97F18A-EC72-C548-A2BC-67D583DF701E}"/>
                </a:ext>
              </a:extLst>
            </p:cNvPr>
            <p:cNvCxnSpPr>
              <a:cxnSpLocks/>
              <a:stCxn id="126" idx="3"/>
              <a:endCxn id="131" idx="1"/>
            </p:cNvCxnSpPr>
            <p:nvPr/>
          </p:nvCxnSpPr>
          <p:spPr>
            <a:xfrm>
              <a:off x="1596915" y="1545336"/>
              <a:ext cx="343472" cy="13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1BBEA261-5770-3242-83FF-7C06FF858C62}"/>
                </a:ext>
              </a:extLst>
            </p:cNvPr>
            <p:cNvCxnSpPr>
              <a:cxnSpLocks/>
              <a:stCxn id="126" idx="3"/>
              <a:endCxn id="133" idx="1"/>
            </p:cNvCxnSpPr>
            <p:nvPr/>
          </p:nvCxnSpPr>
          <p:spPr>
            <a:xfrm>
              <a:off x="1596915" y="1545336"/>
              <a:ext cx="343472" cy="599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B518CDC8-4E19-1B40-8E09-FA31B2221BBC}"/>
              </a:ext>
            </a:extLst>
          </p:cNvPr>
          <p:cNvGrpSpPr/>
          <p:nvPr/>
        </p:nvGrpSpPr>
        <p:grpSpPr>
          <a:xfrm>
            <a:off x="3110023" y="5068638"/>
            <a:ext cx="2424667" cy="1539786"/>
            <a:chOff x="311732" y="790753"/>
            <a:chExt cx="2424667" cy="1539786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70A9BACF-F5B1-CB46-9658-8E1CF24CB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262" y="915352"/>
              <a:ext cx="455209" cy="455209"/>
            </a:xfrm>
            <a:prstGeom prst="rect">
              <a:avLst/>
            </a:prstGeom>
          </p:spPr>
        </p:pic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3D2DED1E-17B6-B84B-82B9-5B369F626D71}"/>
                </a:ext>
              </a:extLst>
            </p:cNvPr>
            <p:cNvSpPr/>
            <p:nvPr/>
          </p:nvSpPr>
          <p:spPr>
            <a:xfrm>
              <a:off x="1940387" y="790753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UI</a:t>
              </a:r>
              <a:endParaRPr lang="en-US" dirty="0"/>
            </a:p>
          </p:txBody>
        </p: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9D5D1C4B-50DF-E647-94BF-8F9A4FFBAA50}"/>
                </a:ext>
              </a:extLst>
            </p:cNvPr>
            <p:cNvCxnSpPr>
              <a:cxnSpLocks/>
              <a:stCxn id="139" idx="3"/>
              <a:endCxn id="143" idx="1"/>
            </p:cNvCxnSpPr>
            <p:nvPr/>
          </p:nvCxnSpPr>
          <p:spPr>
            <a:xfrm>
              <a:off x="809471" y="1142957"/>
              <a:ext cx="520543" cy="402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823DF267-E6A7-FD42-80BC-5B9A8A1C93E5}"/>
                </a:ext>
              </a:extLst>
            </p:cNvPr>
            <p:cNvSpPr/>
            <p:nvPr/>
          </p:nvSpPr>
          <p:spPr>
            <a:xfrm>
              <a:off x="2342222" y="790753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9F6879B-2622-B84F-B31E-14B6970F1867}"/>
                </a:ext>
              </a:extLst>
            </p:cNvPr>
            <p:cNvSpPr/>
            <p:nvPr/>
          </p:nvSpPr>
          <p:spPr>
            <a:xfrm>
              <a:off x="1330014" y="1433607"/>
              <a:ext cx="266901" cy="2234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LB</a:t>
              </a:r>
              <a:endParaRPr lang="en-US" dirty="0"/>
            </a:p>
          </p:txBody>
        </p:sp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FBBCB5B4-BF4B-7D46-9FA0-8D8B933B2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708" y="1361920"/>
              <a:ext cx="455209" cy="455209"/>
            </a:xfrm>
            <a:prstGeom prst="rect">
              <a:avLst/>
            </a:prstGeom>
          </p:spPr>
        </p:pic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E56C74E9-98DE-3E42-81EA-EA64E65A6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732" y="1829753"/>
              <a:ext cx="455209" cy="455209"/>
            </a:xfrm>
            <a:prstGeom prst="rect">
              <a:avLst/>
            </a:prstGeom>
          </p:spPr>
        </p:pic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C999C087-BEF6-3D4E-B760-659468CB438B}"/>
                </a:ext>
              </a:extLst>
            </p:cNvPr>
            <p:cNvCxnSpPr>
              <a:cxnSpLocks/>
              <a:stCxn id="145" idx="3"/>
              <a:endCxn id="143" idx="1"/>
            </p:cNvCxnSpPr>
            <p:nvPr/>
          </p:nvCxnSpPr>
          <p:spPr>
            <a:xfrm flipV="1">
              <a:off x="766941" y="1545336"/>
              <a:ext cx="563073" cy="512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5409211C-D729-EE44-B424-0B02D757BB7A}"/>
                </a:ext>
              </a:extLst>
            </p:cNvPr>
            <p:cNvCxnSpPr>
              <a:cxnSpLocks/>
              <a:stCxn id="144" idx="3"/>
              <a:endCxn id="143" idx="1"/>
            </p:cNvCxnSpPr>
            <p:nvPr/>
          </p:nvCxnSpPr>
          <p:spPr>
            <a:xfrm flipV="1">
              <a:off x="1085917" y="1545336"/>
              <a:ext cx="244097" cy="44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8100116E-6220-2B49-99A7-0BD873172728}"/>
                </a:ext>
              </a:extLst>
            </p:cNvPr>
            <p:cNvSpPr/>
            <p:nvPr/>
          </p:nvSpPr>
          <p:spPr>
            <a:xfrm>
              <a:off x="1940387" y="1372927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UI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4CBF320F-7082-CE49-91B2-22878419343A}"/>
                </a:ext>
              </a:extLst>
            </p:cNvPr>
            <p:cNvSpPr/>
            <p:nvPr/>
          </p:nvSpPr>
          <p:spPr>
            <a:xfrm>
              <a:off x="2342222" y="1372927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13D9BDBF-567F-AF40-9756-87AF4AB98DA0}"/>
                </a:ext>
              </a:extLst>
            </p:cNvPr>
            <p:cNvSpPr/>
            <p:nvPr/>
          </p:nvSpPr>
          <p:spPr>
            <a:xfrm>
              <a:off x="1940387" y="1958425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UI</a:t>
              </a: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4B9396-620C-2643-9EA9-99BFEA4896E9}"/>
                </a:ext>
              </a:extLst>
            </p:cNvPr>
            <p:cNvSpPr/>
            <p:nvPr/>
          </p:nvSpPr>
          <p:spPr>
            <a:xfrm>
              <a:off x="2342222" y="1958425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4C8378B1-2B09-1D47-9360-959755F7FC8D}"/>
                </a:ext>
              </a:extLst>
            </p:cNvPr>
            <p:cNvCxnSpPr>
              <a:cxnSpLocks/>
              <a:stCxn id="143" idx="3"/>
              <a:endCxn id="140" idx="1"/>
            </p:cNvCxnSpPr>
            <p:nvPr/>
          </p:nvCxnSpPr>
          <p:spPr>
            <a:xfrm flipV="1">
              <a:off x="1596915" y="976810"/>
              <a:ext cx="343472" cy="568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A47B7D07-9C11-7043-81F4-2737A3859C32}"/>
                </a:ext>
              </a:extLst>
            </p:cNvPr>
            <p:cNvCxnSpPr>
              <a:cxnSpLocks/>
              <a:stCxn id="143" idx="3"/>
              <a:endCxn id="148" idx="1"/>
            </p:cNvCxnSpPr>
            <p:nvPr/>
          </p:nvCxnSpPr>
          <p:spPr>
            <a:xfrm>
              <a:off x="1596915" y="1545336"/>
              <a:ext cx="343472" cy="13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C3E874D8-65E7-CA49-9BE6-A9BB0B1F492C}"/>
                </a:ext>
              </a:extLst>
            </p:cNvPr>
            <p:cNvCxnSpPr>
              <a:cxnSpLocks/>
              <a:stCxn id="143" idx="3"/>
              <a:endCxn id="150" idx="1"/>
            </p:cNvCxnSpPr>
            <p:nvPr/>
          </p:nvCxnSpPr>
          <p:spPr>
            <a:xfrm>
              <a:off x="1596915" y="1545336"/>
              <a:ext cx="343472" cy="599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FB06B022-F102-1F49-B5FD-043F66417A47}"/>
              </a:ext>
            </a:extLst>
          </p:cNvPr>
          <p:cNvCxnSpPr>
            <a:cxnSpLocks/>
            <a:stCxn id="108" idx="3"/>
            <a:endCxn id="49" idx="1"/>
          </p:cNvCxnSpPr>
          <p:nvPr/>
        </p:nvCxnSpPr>
        <p:spPr>
          <a:xfrm>
            <a:off x="6329306" y="553372"/>
            <a:ext cx="2265076" cy="247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2880718B-70E4-6A4D-B6CA-A01F8E3FFCB3}"/>
              </a:ext>
            </a:extLst>
          </p:cNvPr>
          <p:cNvCxnSpPr>
            <a:cxnSpLocks/>
            <a:stCxn id="115" idx="3"/>
            <a:endCxn id="49" idx="1"/>
          </p:cNvCxnSpPr>
          <p:nvPr/>
        </p:nvCxnSpPr>
        <p:spPr>
          <a:xfrm>
            <a:off x="6329306" y="1135546"/>
            <a:ext cx="2265076" cy="1897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D875E029-DB2D-A543-8824-D316C1BAC65E}"/>
              </a:ext>
            </a:extLst>
          </p:cNvPr>
          <p:cNvCxnSpPr>
            <a:cxnSpLocks/>
            <a:stCxn id="117" idx="3"/>
            <a:endCxn id="49" idx="1"/>
          </p:cNvCxnSpPr>
          <p:nvPr/>
        </p:nvCxnSpPr>
        <p:spPr>
          <a:xfrm>
            <a:off x="6329306" y="1721044"/>
            <a:ext cx="2265076" cy="1311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F8127E12-664A-E74C-94E2-76E25CEA2ACA}"/>
              </a:ext>
            </a:extLst>
          </p:cNvPr>
          <p:cNvCxnSpPr>
            <a:cxnSpLocks/>
            <a:stCxn id="91" idx="3"/>
            <a:endCxn id="49" idx="1"/>
          </p:cNvCxnSpPr>
          <p:nvPr/>
        </p:nvCxnSpPr>
        <p:spPr>
          <a:xfrm>
            <a:off x="2725767" y="2739438"/>
            <a:ext cx="5868615" cy="293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F8E91966-701E-D944-9F2E-A0A020EE227B}"/>
              </a:ext>
            </a:extLst>
          </p:cNvPr>
          <p:cNvCxnSpPr>
            <a:cxnSpLocks/>
            <a:stCxn id="98" idx="3"/>
            <a:endCxn id="49" idx="1"/>
          </p:cNvCxnSpPr>
          <p:nvPr/>
        </p:nvCxnSpPr>
        <p:spPr>
          <a:xfrm flipV="1">
            <a:off x="2725767" y="3032572"/>
            <a:ext cx="5868615" cy="289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0A25920F-C7AB-DF4C-A6DE-D1E3083C87F7}"/>
              </a:ext>
            </a:extLst>
          </p:cNvPr>
          <p:cNvCxnSpPr>
            <a:cxnSpLocks/>
            <a:stCxn id="100" idx="3"/>
            <a:endCxn id="49" idx="1"/>
          </p:cNvCxnSpPr>
          <p:nvPr/>
        </p:nvCxnSpPr>
        <p:spPr>
          <a:xfrm flipV="1">
            <a:off x="2725767" y="3032572"/>
            <a:ext cx="5868615" cy="874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BB58B9BC-59F1-8740-8988-9B30BC4CB24D}"/>
              </a:ext>
            </a:extLst>
          </p:cNvPr>
          <p:cNvCxnSpPr>
            <a:cxnSpLocks/>
            <a:stCxn id="125" idx="3"/>
            <a:endCxn id="49" idx="1"/>
          </p:cNvCxnSpPr>
          <p:nvPr/>
        </p:nvCxnSpPr>
        <p:spPr>
          <a:xfrm flipV="1">
            <a:off x="2675797" y="3032572"/>
            <a:ext cx="5918585" cy="1497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54A20B01-E26C-434E-817E-C0C2D81CFD69}"/>
              </a:ext>
            </a:extLst>
          </p:cNvPr>
          <p:cNvCxnSpPr>
            <a:cxnSpLocks/>
            <a:stCxn id="132" idx="3"/>
            <a:endCxn id="49" idx="1"/>
          </p:cNvCxnSpPr>
          <p:nvPr/>
        </p:nvCxnSpPr>
        <p:spPr>
          <a:xfrm flipV="1">
            <a:off x="2675797" y="3032572"/>
            <a:ext cx="5918585" cy="20799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B966FA67-E7B4-DF47-906F-34BA91B97ED6}"/>
              </a:ext>
            </a:extLst>
          </p:cNvPr>
          <p:cNvCxnSpPr>
            <a:cxnSpLocks/>
            <a:stCxn id="134" idx="3"/>
            <a:endCxn id="49" idx="1"/>
          </p:cNvCxnSpPr>
          <p:nvPr/>
        </p:nvCxnSpPr>
        <p:spPr>
          <a:xfrm flipV="1">
            <a:off x="2675797" y="3032572"/>
            <a:ext cx="5918585" cy="2665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942DB401-3E2B-4748-A258-A2040D0CBA29}"/>
              </a:ext>
            </a:extLst>
          </p:cNvPr>
          <p:cNvCxnSpPr>
            <a:cxnSpLocks/>
            <a:stCxn id="142" idx="3"/>
            <a:endCxn id="49" idx="1"/>
          </p:cNvCxnSpPr>
          <p:nvPr/>
        </p:nvCxnSpPr>
        <p:spPr>
          <a:xfrm flipV="1">
            <a:off x="5534690" y="3032572"/>
            <a:ext cx="3059692" cy="2222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05AFE48B-E09A-D540-A497-6ACFCDD4D47C}"/>
              </a:ext>
            </a:extLst>
          </p:cNvPr>
          <p:cNvCxnSpPr>
            <a:cxnSpLocks/>
            <a:stCxn id="149" idx="3"/>
            <a:endCxn id="49" idx="1"/>
          </p:cNvCxnSpPr>
          <p:nvPr/>
        </p:nvCxnSpPr>
        <p:spPr>
          <a:xfrm flipV="1">
            <a:off x="5534690" y="3032572"/>
            <a:ext cx="3059692" cy="2804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D2ECEBFF-AFA6-FB4C-89A3-967B62B10DB9}"/>
              </a:ext>
            </a:extLst>
          </p:cNvPr>
          <p:cNvCxnSpPr>
            <a:cxnSpLocks/>
            <a:stCxn id="151" idx="3"/>
            <a:endCxn id="49" idx="1"/>
          </p:cNvCxnSpPr>
          <p:nvPr/>
        </p:nvCxnSpPr>
        <p:spPr>
          <a:xfrm flipV="1">
            <a:off x="5534690" y="3032572"/>
            <a:ext cx="3059692" cy="3389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2" name="Rectangle 231">
            <a:extLst>
              <a:ext uri="{FF2B5EF4-FFF2-40B4-BE49-F238E27FC236}">
                <a16:creationId xmlns:a16="http://schemas.microsoft.com/office/drawing/2014/main" id="{6394971C-7112-4F4F-946E-CA44B811BD94}"/>
              </a:ext>
            </a:extLst>
          </p:cNvPr>
          <p:cNvSpPr/>
          <p:nvPr/>
        </p:nvSpPr>
        <p:spPr>
          <a:xfrm>
            <a:off x="8116265" y="231914"/>
            <a:ext cx="2265075" cy="65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Key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87C680D6-1532-9D46-81FC-DDCB66165BEE}"/>
              </a:ext>
            </a:extLst>
          </p:cNvPr>
          <p:cNvCxnSpPr>
            <a:cxnSpLocks/>
          </p:cNvCxnSpPr>
          <p:nvPr/>
        </p:nvCxnSpPr>
        <p:spPr>
          <a:xfrm>
            <a:off x="8271731" y="600765"/>
            <a:ext cx="8544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6" name="TextBox 235">
            <a:extLst>
              <a:ext uri="{FF2B5EF4-FFF2-40B4-BE49-F238E27FC236}">
                <a16:creationId xmlns:a16="http://schemas.microsoft.com/office/drawing/2014/main" id="{7C43F0FB-04CA-C841-BFE4-571B858861D5}"/>
              </a:ext>
            </a:extLst>
          </p:cNvPr>
          <p:cNvSpPr txBox="1"/>
          <p:nvPr/>
        </p:nvSpPr>
        <p:spPr>
          <a:xfrm>
            <a:off x="9126201" y="480195"/>
            <a:ext cx="11528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10,000 clicks/sec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C2AC724D-B27D-764F-92B5-0657A06D3AAB}"/>
              </a:ext>
            </a:extLst>
          </p:cNvPr>
          <p:cNvSpPr txBox="1"/>
          <p:nvPr/>
        </p:nvSpPr>
        <p:spPr>
          <a:xfrm>
            <a:off x="7193497" y="5498077"/>
            <a:ext cx="364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~150,000 clicks per second to </a:t>
            </a:r>
            <a:r>
              <a:rPr lang="en-US" dirty="0">
                <a:hlinkClick r:id="rId3"/>
              </a:rPr>
              <a:t>handle</a:t>
            </a:r>
            <a:endParaRPr lang="en-US" dirty="0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FEC12F5-4BF4-3D49-A450-BAA856060301}"/>
              </a:ext>
            </a:extLst>
          </p:cNvPr>
          <p:cNvSpPr/>
          <p:nvPr/>
        </p:nvSpPr>
        <p:spPr>
          <a:xfrm>
            <a:off x="124516" y="711619"/>
            <a:ext cx="2807663" cy="1715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US-EAST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13255E68-C04A-BA47-9D65-1B19505CE094}"/>
              </a:ext>
            </a:extLst>
          </p:cNvPr>
          <p:cNvSpPr/>
          <p:nvPr/>
        </p:nvSpPr>
        <p:spPr>
          <a:xfrm>
            <a:off x="113883" y="2476624"/>
            <a:ext cx="2807663" cy="1715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US-CENTRAL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6054E1F-1EAA-F34A-8708-63929EEE9AB9}"/>
              </a:ext>
            </a:extLst>
          </p:cNvPr>
          <p:cNvSpPr/>
          <p:nvPr/>
        </p:nvSpPr>
        <p:spPr>
          <a:xfrm>
            <a:off x="113883" y="4241629"/>
            <a:ext cx="2807663" cy="1715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ASIA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46CBD1EE-EF8D-4248-82A7-76AB2EF11605}"/>
              </a:ext>
            </a:extLst>
          </p:cNvPr>
          <p:cNvSpPr/>
          <p:nvPr/>
        </p:nvSpPr>
        <p:spPr>
          <a:xfrm>
            <a:off x="3707688" y="254419"/>
            <a:ext cx="2807663" cy="1715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 err="1">
                <a:solidFill>
                  <a:schemeClr val="tx1"/>
                </a:solidFill>
              </a:rPr>
              <a:t>canadians</a:t>
            </a:r>
            <a:r>
              <a:rPr lang="en-US" sz="1200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93D146DF-7DFD-7C4B-9BFB-6E54E58FFB1C}"/>
              </a:ext>
            </a:extLst>
          </p:cNvPr>
          <p:cNvSpPr/>
          <p:nvPr/>
        </p:nvSpPr>
        <p:spPr>
          <a:xfrm>
            <a:off x="2963409" y="4964642"/>
            <a:ext cx="2807663" cy="17152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Moon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071FBE2-EE44-1848-B490-F96153AFE5CB}"/>
              </a:ext>
            </a:extLst>
          </p:cNvPr>
          <p:cNvSpPr txBox="1"/>
          <p:nvPr/>
        </p:nvSpPr>
        <p:spPr>
          <a:xfrm>
            <a:off x="8147834" y="6107638"/>
            <a:ext cx="309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Realistically</a:t>
            </a:r>
            <a:r>
              <a:rPr lang="en-US" dirty="0"/>
              <a:t> goes into </a:t>
            </a:r>
            <a:r>
              <a:rPr lang="en-US" dirty="0">
                <a:hlinkClick r:id="rId5"/>
              </a:rPr>
              <a:t>trillions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07261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/>
      <p:bldP spid="155" grpId="0" animBg="1"/>
      <p:bldP spid="156" grpId="0" animBg="1"/>
      <p:bldP spid="157" grpId="0" animBg="1"/>
      <p:bldP spid="158" grpId="0" animBg="1"/>
      <p:bldP spid="159" grpId="0" animBg="1"/>
      <p:bldP spid="16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B59AB-EEFE-9D4B-9246-C0247D1E1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sidenote</a:t>
            </a:r>
            <a:r>
              <a:rPr lang="en-US" dirty="0"/>
              <a:t>…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60216-0635-D246-AD43-D9C28843B7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Performance at </a:t>
            </a:r>
            <a:r>
              <a:rPr lang="en-US" dirty="0" err="1"/>
              <a:t>UMod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8F4A3-2A28-ED4E-975A-80AD95C48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15" y="65004"/>
            <a:ext cx="7508979" cy="658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41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8271-E01D-5B4D-8E2E-9FE7D040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Kafka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41F4B-7A5B-B04C-819D-3C5735E83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538" y="403654"/>
            <a:ext cx="11117262" cy="27738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Clicksss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9D5239-0277-1B4C-B19D-CF9F605FD729}"/>
              </a:ext>
            </a:extLst>
          </p:cNvPr>
          <p:cNvSpPr/>
          <p:nvPr/>
        </p:nvSpPr>
        <p:spPr>
          <a:xfrm>
            <a:off x="10452180" y="2971298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DD115D-8AE2-6647-9768-3ECCE988B94A}"/>
              </a:ext>
            </a:extLst>
          </p:cNvPr>
          <p:cNvCxnSpPr>
            <a:cxnSpLocks/>
            <a:stCxn id="49" idx="3"/>
            <a:endCxn id="17" idx="1"/>
          </p:cNvCxnSpPr>
          <p:nvPr/>
        </p:nvCxnSpPr>
        <p:spPr>
          <a:xfrm flipV="1">
            <a:off x="7389628" y="3307964"/>
            <a:ext cx="3062552" cy="12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34254E9-EA13-A748-B09D-D410E53F03F4}"/>
              </a:ext>
            </a:extLst>
          </p:cNvPr>
          <p:cNvSpPr/>
          <p:nvPr/>
        </p:nvSpPr>
        <p:spPr>
          <a:xfrm>
            <a:off x="5460057" y="2891763"/>
            <a:ext cx="1929571" cy="857426"/>
          </a:xfrm>
          <a:prstGeom prst="rect">
            <a:avLst/>
          </a:prstGeom>
          <a:noFill/>
          <a:ln>
            <a:solidFill>
              <a:srgbClr val="F89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rgbClr val="959699"/>
                </a:solidFill>
              </a:rPr>
              <a:t>Pubsub</a:t>
            </a:r>
            <a:r>
              <a:rPr lang="en-US" sz="1600" dirty="0">
                <a:solidFill>
                  <a:srgbClr val="959699"/>
                </a:solidFill>
              </a:rPr>
              <a:t> System</a:t>
            </a:r>
          </a:p>
          <a:p>
            <a:pPr algn="ctr"/>
            <a:r>
              <a:rPr lang="en-US" sz="1600" dirty="0">
                <a:solidFill>
                  <a:srgbClr val="959699"/>
                </a:solidFill>
              </a:rPr>
              <a:t>(Kafka)</a:t>
            </a:r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09CA0BE-C01D-8C44-9AE4-D29622451315}"/>
              </a:ext>
            </a:extLst>
          </p:cNvPr>
          <p:cNvGrpSpPr/>
          <p:nvPr/>
        </p:nvGrpSpPr>
        <p:grpSpPr>
          <a:xfrm>
            <a:off x="301100" y="2553381"/>
            <a:ext cx="2424667" cy="1539786"/>
            <a:chOff x="311732" y="790753"/>
            <a:chExt cx="2424667" cy="1539786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02AB8537-5B74-F747-901A-14EF72DE7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262" y="915352"/>
              <a:ext cx="455209" cy="455209"/>
            </a:xfrm>
            <a:prstGeom prst="rect">
              <a:avLst/>
            </a:prstGeom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807A014-29BD-9947-8B47-C224DAD21523}"/>
                </a:ext>
              </a:extLst>
            </p:cNvPr>
            <p:cNvSpPr/>
            <p:nvPr/>
          </p:nvSpPr>
          <p:spPr>
            <a:xfrm>
              <a:off x="1940387" y="790753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UI</a:t>
              </a:r>
              <a:endParaRPr lang="en-US" dirty="0"/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25AD77B3-743F-9F4E-AFAD-F1DF3E7403DA}"/>
                </a:ext>
              </a:extLst>
            </p:cNvPr>
            <p:cNvCxnSpPr>
              <a:cxnSpLocks/>
              <a:stCxn id="88" idx="3"/>
              <a:endCxn id="92" idx="1"/>
            </p:cNvCxnSpPr>
            <p:nvPr/>
          </p:nvCxnSpPr>
          <p:spPr>
            <a:xfrm>
              <a:off x="809471" y="1142957"/>
              <a:ext cx="520543" cy="402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2C704111-515D-3F45-BF51-077092889377}"/>
                </a:ext>
              </a:extLst>
            </p:cNvPr>
            <p:cNvSpPr/>
            <p:nvPr/>
          </p:nvSpPr>
          <p:spPr>
            <a:xfrm>
              <a:off x="2342222" y="790753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437B3FC-E8FA-E048-91F9-A2584A67B836}"/>
                </a:ext>
              </a:extLst>
            </p:cNvPr>
            <p:cNvSpPr/>
            <p:nvPr/>
          </p:nvSpPr>
          <p:spPr>
            <a:xfrm>
              <a:off x="1330014" y="1433607"/>
              <a:ext cx="266901" cy="2234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LB</a:t>
              </a:r>
              <a:endParaRPr lang="en-US" dirty="0"/>
            </a:p>
          </p:txBody>
        </p: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1F8DBD1-F9EB-8B4F-908E-418CB8CBB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708" y="1361920"/>
              <a:ext cx="455209" cy="455209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B8D923EA-69EF-0749-BCAD-6338808EE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732" y="1829753"/>
              <a:ext cx="455209" cy="455209"/>
            </a:xfrm>
            <a:prstGeom prst="rect">
              <a:avLst/>
            </a:prstGeom>
          </p:spPr>
        </p:pic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608CDB2-6B35-054F-B9DF-13EF926FBFEB}"/>
                </a:ext>
              </a:extLst>
            </p:cNvPr>
            <p:cNvCxnSpPr>
              <a:cxnSpLocks/>
              <a:stCxn id="94" idx="3"/>
              <a:endCxn id="92" idx="1"/>
            </p:cNvCxnSpPr>
            <p:nvPr/>
          </p:nvCxnSpPr>
          <p:spPr>
            <a:xfrm flipV="1">
              <a:off x="766941" y="1545336"/>
              <a:ext cx="563073" cy="512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F2499053-67FD-2745-88F7-517105CC75AF}"/>
                </a:ext>
              </a:extLst>
            </p:cNvPr>
            <p:cNvCxnSpPr>
              <a:cxnSpLocks/>
              <a:stCxn id="93" idx="3"/>
              <a:endCxn id="92" idx="1"/>
            </p:cNvCxnSpPr>
            <p:nvPr/>
          </p:nvCxnSpPr>
          <p:spPr>
            <a:xfrm flipV="1">
              <a:off x="1085917" y="1545336"/>
              <a:ext cx="244097" cy="44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5509EAED-2004-BF4B-9397-ED2B31E367C1}"/>
                </a:ext>
              </a:extLst>
            </p:cNvPr>
            <p:cNvSpPr/>
            <p:nvPr/>
          </p:nvSpPr>
          <p:spPr>
            <a:xfrm>
              <a:off x="1940387" y="1372927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UI</a:t>
              </a: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0217D21-A75A-E04D-AF94-3DAFE5768420}"/>
                </a:ext>
              </a:extLst>
            </p:cNvPr>
            <p:cNvSpPr/>
            <p:nvPr/>
          </p:nvSpPr>
          <p:spPr>
            <a:xfrm>
              <a:off x="2342222" y="1372927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772F48D-CAF2-5845-B834-8654286D7122}"/>
                </a:ext>
              </a:extLst>
            </p:cNvPr>
            <p:cNvSpPr/>
            <p:nvPr/>
          </p:nvSpPr>
          <p:spPr>
            <a:xfrm>
              <a:off x="1940387" y="1958425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UI</a:t>
              </a: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3213921-58A4-F64E-AF89-B024B8B3A4B2}"/>
                </a:ext>
              </a:extLst>
            </p:cNvPr>
            <p:cNvSpPr/>
            <p:nvPr/>
          </p:nvSpPr>
          <p:spPr>
            <a:xfrm>
              <a:off x="2342222" y="1958425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0C508B08-E67F-A247-A550-1B674485CF35}"/>
                </a:ext>
              </a:extLst>
            </p:cNvPr>
            <p:cNvCxnSpPr>
              <a:cxnSpLocks/>
              <a:stCxn id="92" idx="3"/>
              <a:endCxn id="89" idx="1"/>
            </p:cNvCxnSpPr>
            <p:nvPr/>
          </p:nvCxnSpPr>
          <p:spPr>
            <a:xfrm flipV="1">
              <a:off x="1596915" y="976810"/>
              <a:ext cx="343472" cy="568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B57FD7CE-5751-1249-A401-A80EA91DAA33}"/>
                </a:ext>
              </a:extLst>
            </p:cNvPr>
            <p:cNvCxnSpPr>
              <a:cxnSpLocks/>
              <a:stCxn id="92" idx="3"/>
              <a:endCxn id="97" idx="1"/>
            </p:cNvCxnSpPr>
            <p:nvPr/>
          </p:nvCxnSpPr>
          <p:spPr>
            <a:xfrm>
              <a:off x="1596915" y="1545336"/>
              <a:ext cx="343472" cy="13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FE496E83-B7A2-CF40-B415-86B6B4EBC886}"/>
                </a:ext>
              </a:extLst>
            </p:cNvPr>
            <p:cNvCxnSpPr>
              <a:cxnSpLocks/>
              <a:stCxn id="92" idx="3"/>
              <a:endCxn id="99" idx="1"/>
            </p:cNvCxnSpPr>
            <p:nvPr/>
          </p:nvCxnSpPr>
          <p:spPr>
            <a:xfrm>
              <a:off x="1596915" y="1545336"/>
              <a:ext cx="343472" cy="599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F8127E12-664A-E74C-94E2-76E25CEA2ACA}"/>
              </a:ext>
            </a:extLst>
          </p:cNvPr>
          <p:cNvCxnSpPr>
            <a:cxnSpLocks/>
            <a:stCxn id="91" idx="3"/>
            <a:endCxn id="49" idx="1"/>
          </p:cNvCxnSpPr>
          <p:nvPr/>
        </p:nvCxnSpPr>
        <p:spPr>
          <a:xfrm>
            <a:off x="2725767" y="2739438"/>
            <a:ext cx="2734290" cy="581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9" name="Straight Arrow Connector 188">
            <a:extLst>
              <a:ext uri="{FF2B5EF4-FFF2-40B4-BE49-F238E27FC236}">
                <a16:creationId xmlns:a16="http://schemas.microsoft.com/office/drawing/2014/main" id="{F8E91966-701E-D944-9F2E-A0A020EE227B}"/>
              </a:ext>
            </a:extLst>
          </p:cNvPr>
          <p:cNvCxnSpPr>
            <a:cxnSpLocks/>
            <a:stCxn id="98" idx="3"/>
            <a:endCxn id="49" idx="1"/>
          </p:cNvCxnSpPr>
          <p:nvPr/>
        </p:nvCxnSpPr>
        <p:spPr>
          <a:xfrm flipV="1">
            <a:off x="2725767" y="3320476"/>
            <a:ext cx="2734290" cy="1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0A25920F-C7AB-DF4C-A6DE-D1E3083C87F7}"/>
              </a:ext>
            </a:extLst>
          </p:cNvPr>
          <p:cNvCxnSpPr>
            <a:cxnSpLocks/>
            <a:stCxn id="100" idx="3"/>
            <a:endCxn id="49" idx="1"/>
          </p:cNvCxnSpPr>
          <p:nvPr/>
        </p:nvCxnSpPr>
        <p:spPr>
          <a:xfrm flipV="1">
            <a:off x="2725767" y="3320476"/>
            <a:ext cx="2734290" cy="586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1" name="Picture 160">
            <a:extLst>
              <a:ext uri="{FF2B5EF4-FFF2-40B4-BE49-F238E27FC236}">
                <a16:creationId xmlns:a16="http://schemas.microsoft.com/office/drawing/2014/main" id="{01813FF5-76ED-DF45-B53E-05B3A60276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6282" y="2573348"/>
            <a:ext cx="387825" cy="6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10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8271-E01D-5B4D-8E2E-9FE7D040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Kafka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41F4B-7A5B-B04C-819D-3C5735E83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538" y="403654"/>
            <a:ext cx="11117262" cy="27738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Clicksss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9D5239-0277-1B4C-B19D-CF9F605FD729}"/>
              </a:ext>
            </a:extLst>
          </p:cNvPr>
          <p:cNvSpPr/>
          <p:nvPr/>
        </p:nvSpPr>
        <p:spPr>
          <a:xfrm>
            <a:off x="10407320" y="2938437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DD115D-8AE2-6647-9768-3ECCE988B94A}"/>
              </a:ext>
            </a:extLst>
          </p:cNvPr>
          <p:cNvCxnSpPr>
            <a:cxnSpLocks/>
            <a:stCxn id="49" idx="3"/>
            <a:endCxn id="17" idx="1"/>
          </p:cNvCxnSpPr>
          <p:nvPr/>
        </p:nvCxnSpPr>
        <p:spPr>
          <a:xfrm>
            <a:off x="7634413" y="3275103"/>
            <a:ext cx="27729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34254E9-EA13-A748-B09D-D410E53F03F4}"/>
              </a:ext>
            </a:extLst>
          </p:cNvPr>
          <p:cNvSpPr/>
          <p:nvPr/>
        </p:nvSpPr>
        <p:spPr>
          <a:xfrm>
            <a:off x="3664572" y="2662024"/>
            <a:ext cx="3969841" cy="1226158"/>
          </a:xfrm>
          <a:prstGeom prst="rect">
            <a:avLst/>
          </a:prstGeom>
          <a:noFill/>
          <a:ln>
            <a:solidFill>
              <a:srgbClr val="F89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89829"/>
                </a:solidFill>
              </a:rPr>
              <a:t>Kafka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9102C6-F8CE-A946-BBE9-97262C37659D}"/>
              </a:ext>
            </a:extLst>
          </p:cNvPr>
          <p:cNvGrpSpPr/>
          <p:nvPr/>
        </p:nvGrpSpPr>
        <p:grpSpPr>
          <a:xfrm>
            <a:off x="345960" y="2537425"/>
            <a:ext cx="2424667" cy="1539786"/>
            <a:chOff x="311732" y="790753"/>
            <a:chExt cx="2424667" cy="15397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E7EF3C-D0DF-1F46-AC57-10277CB0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262" y="915352"/>
              <a:ext cx="455209" cy="4552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09B845-4A08-3C41-A737-D5E936943261}"/>
                </a:ext>
              </a:extLst>
            </p:cNvPr>
            <p:cNvSpPr/>
            <p:nvPr/>
          </p:nvSpPr>
          <p:spPr>
            <a:xfrm>
              <a:off x="1940387" y="790753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UI</a:t>
              </a:r>
              <a:endParaRPr lang="en-US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71B899D-D90C-7C4D-86E0-2AA359E06A45}"/>
                </a:ext>
              </a:extLst>
            </p:cNvPr>
            <p:cNvCxnSpPr>
              <a:cxnSpLocks/>
              <a:stCxn id="5" idx="3"/>
              <a:endCxn id="35" idx="1"/>
            </p:cNvCxnSpPr>
            <p:nvPr/>
          </p:nvCxnSpPr>
          <p:spPr>
            <a:xfrm>
              <a:off x="809471" y="1142957"/>
              <a:ext cx="520543" cy="402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7511AE1-FCDF-8848-8959-4423D66F2F06}"/>
                </a:ext>
              </a:extLst>
            </p:cNvPr>
            <p:cNvSpPr/>
            <p:nvPr/>
          </p:nvSpPr>
          <p:spPr>
            <a:xfrm>
              <a:off x="2342222" y="790753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5D7F6C-B110-2940-BED0-97583776BF81}"/>
                </a:ext>
              </a:extLst>
            </p:cNvPr>
            <p:cNvSpPr/>
            <p:nvPr/>
          </p:nvSpPr>
          <p:spPr>
            <a:xfrm>
              <a:off x="1330014" y="1433607"/>
              <a:ext cx="266901" cy="2234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LB</a:t>
              </a:r>
              <a:endParaRPr lang="en-US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CEB8377-6E19-1B44-AF64-474F35A4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708" y="1361920"/>
              <a:ext cx="455209" cy="45520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2989BC1-F7A3-484D-A594-D605B3844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732" y="1829753"/>
              <a:ext cx="455209" cy="455209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BA5F97C-FE8C-9141-9071-B5DE700A84B9}"/>
                </a:ext>
              </a:extLst>
            </p:cNvPr>
            <p:cNvCxnSpPr>
              <a:cxnSpLocks/>
              <a:stCxn id="37" idx="3"/>
              <a:endCxn id="35" idx="1"/>
            </p:cNvCxnSpPr>
            <p:nvPr/>
          </p:nvCxnSpPr>
          <p:spPr>
            <a:xfrm flipV="1">
              <a:off x="766941" y="1545336"/>
              <a:ext cx="563073" cy="512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7A3DDFA-AF99-7C41-B02F-4A2D62D17844}"/>
                </a:ext>
              </a:extLst>
            </p:cNvPr>
            <p:cNvCxnSpPr>
              <a:cxnSpLocks/>
              <a:stCxn id="36" idx="3"/>
              <a:endCxn id="35" idx="1"/>
            </p:cNvCxnSpPr>
            <p:nvPr/>
          </p:nvCxnSpPr>
          <p:spPr>
            <a:xfrm flipV="1">
              <a:off x="1085917" y="1545336"/>
              <a:ext cx="244097" cy="44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501B32B-3505-D743-90B0-E107D5192D45}"/>
                </a:ext>
              </a:extLst>
            </p:cNvPr>
            <p:cNvSpPr/>
            <p:nvPr/>
          </p:nvSpPr>
          <p:spPr>
            <a:xfrm>
              <a:off x="1940387" y="1372927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UI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255A61C-54E8-9944-A198-CD071AA6F26C}"/>
                </a:ext>
              </a:extLst>
            </p:cNvPr>
            <p:cNvSpPr/>
            <p:nvPr/>
          </p:nvSpPr>
          <p:spPr>
            <a:xfrm>
              <a:off x="2342222" y="1372927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7FD2807-497E-114B-9203-D7141AF9C2C0}"/>
                </a:ext>
              </a:extLst>
            </p:cNvPr>
            <p:cNvSpPr/>
            <p:nvPr/>
          </p:nvSpPr>
          <p:spPr>
            <a:xfrm>
              <a:off x="1940387" y="1958425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UI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8777A91-2984-F548-B88A-EC1B646AF189}"/>
                </a:ext>
              </a:extLst>
            </p:cNvPr>
            <p:cNvSpPr/>
            <p:nvPr/>
          </p:nvSpPr>
          <p:spPr>
            <a:xfrm>
              <a:off x="2342222" y="1958425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D2073B5-ADC0-2C4B-887B-56B255F4DE9E}"/>
                </a:ext>
              </a:extLst>
            </p:cNvPr>
            <p:cNvCxnSpPr>
              <a:cxnSpLocks/>
              <a:stCxn id="35" idx="3"/>
              <a:endCxn id="6" idx="1"/>
            </p:cNvCxnSpPr>
            <p:nvPr/>
          </p:nvCxnSpPr>
          <p:spPr>
            <a:xfrm flipV="1">
              <a:off x="1596915" y="976810"/>
              <a:ext cx="343472" cy="568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5F8B5E7-C800-B94E-8385-45D47B060EE7}"/>
                </a:ext>
              </a:extLst>
            </p:cNvPr>
            <p:cNvCxnSpPr>
              <a:cxnSpLocks/>
              <a:stCxn id="35" idx="3"/>
              <a:endCxn id="46" idx="1"/>
            </p:cNvCxnSpPr>
            <p:nvPr/>
          </p:nvCxnSpPr>
          <p:spPr>
            <a:xfrm>
              <a:off x="1596915" y="1545336"/>
              <a:ext cx="343472" cy="13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B308BAE-5603-7C45-BD51-E0D395B6AE9D}"/>
                </a:ext>
              </a:extLst>
            </p:cNvPr>
            <p:cNvCxnSpPr>
              <a:cxnSpLocks/>
              <a:stCxn id="35" idx="3"/>
              <a:endCxn id="48" idx="1"/>
            </p:cNvCxnSpPr>
            <p:nvPr/>
          </p:nvCxnSpPr>
          <p:spPr>
            <a:xfrm>
              <a:off x="1596915" y="1545336"/>
              <a:ext cx="343472" cy="599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D61E52E-970E-094A-B009-86247E25AF92}"/>
              </a:ext>
            </a:extLst>
          </p:cNvPr>
          <p:cNvGrpSpPr/>
          <p:nvPr/>
        </p:nvGrpSpPr>
        <p:grpSpPr>
          <a:xfrm>
            <a:off x="2843091" y="3210685"/>
            <a:ext cx="560758" cy="179268"/>
            <a:chOff x="2993680" y="3314102"/>
            <a:chExt cx="560758" cy="179268"/>
          </a:xfrm>
        </p:grpSpPr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F7A3858A-2A6C-4A4A-AF12-B2A98C5EF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16" y="3314102"/>
              <a:ext cx="5508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A73204AE-7367-E144-A349-2B7775D47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732" y="3403736"/>
              <a:ext cx="5508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49C0B4-3CB5-C147-AC7C-0C170A163668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80" y="3490397"/>
              <a:ext cx="554874" cy="29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6" name="Rectangle 255">
            <a:extLst>
              <a:ext uri="{FF2B5EF4-FFF2-40B4-BE49-F238E27FC236}">
                <a16:creationId xmlns:a16="http://schemas.microsoft.com/office/drawing/2014/main" id="{C1C20F86-F4F5-B44A-A906-9F70A23BE6C9}"/>
              </a:ext>
            </a:extLst>
          </p:cNvPr>
          <p:cNvSpPr/>
          <p:nvPr/>
        </p:nvSpPr>
        <p:spPr>
          <a:xfrm>
            <a:off x="6252050" y="3137551"/>
            <a:ext cx="864897" cy="325536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89829"/>
                </a:solidFill>
              </a:rPr>
              <a:t>Zookeeper</a:t>
            </a:r>
            <a:endParaRPr lang="en-US" sz="1200" dirty="0">
              <a:solidFill>
                <a:srgbClr val="F89829"/>
              </a:solidFill>
            </a:endParaRPr>
          </a:p>
        </p:txBody>
      </p: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1144EC17-C220-B246-804B-652CBD703F51}"/>
              </a:ext>
            </a:extLst>
          </p:cNvPr>
          <p:cNvCxnSpPr>
            <a:cxnSpLocks/>
            <a:stCxn id="277" idx="3"/>
            <a:endCxn id="256" idx="1"/>
          </p:cNvCxnSpPr>
          <p:nvPr/>
        </p:nvCxnSpPr>
        <p:spPr>
          <a:xfrm>
            <a:off x="5345205" y="3297363"/>
            <a:ext cx="906845" cy="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66" name="Picture 265">
            <a:extLst>
              <a:ext uri="{FF2B5EF4-FFF2-40B4-BE49-F238E27FC236}">
                <a16:creationId xmlns:a16="http://schemas.microsoft.com/office/drawing/2014/main" id="{4B808102-D9F6-A14F-B909-9D4EA534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311" y="2339438"/>
            <a:ext cx="387825" cy="627571"/>
          </a:xfrm>
          <a:prstGeom prst="rect">
            <a:avLst/>
          </a:prstGeom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12D7365-DA64-A644-B9DF-F48F49CC5DAA}"/>
              </a:ext>
            </a:extLst>
          </p:cNvPr>
          <p:cNvGrpSpPr/>
          <p:nvPr/>
        </p:nvGrpSpPr>
        <p:grpSpPr>
          <a:xfrm>
            <a:off x="3966806" y="2889629"/>
            <a:ext cx="1378399" cy="815467"/>
            <a:chOff x="3966806" y="2889629"/>
            <a:chExt cx="1378399" cy="815467"/>
          </a:xfrm>
        </p:grpSpPr>
        <p:sp>
          <p:nvSpPr>
            <p:cNvPr id="207" name="Can 206">
              <a:extLst>
                <a:ext uri="{FF2B5EF4-FFF2-40B4-BE49-F238E27FC236}">
                  <a16:creationId xmlns:a16="http://schemas.microsoft.com/office/drawing/2014/main" id="{C368C1FB-116D-9C45-95E7-5AB1AFA96191}"/>
                </a:ext>
              </a:extLst>
            </p:cNvPr>
            <p:cNvSpPr/>
            <p:nvPr/>
          </p:nvSpPr>
          <p:spPr>
            <a:xfrm rot="5400000">
              <a:off x="4415845" y="2779876"/>
              <a:ext cx="438809" cy="1137684"/>
            </a:xfrm>
            <a:prstGeom prst="can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/>
                <a:t>Click Channel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FFCE2FF8-CE99-424A-9229-405ACC7D6C47}"/>
                </a:ext>
              </a:extLst>
            </p:cNvPr>
            <p:cNvSpPr/>
            <p:nvPr/>
          </p:nvSpPr>
          <p:spPr>
            <a:xfrm>
              <a:off x="3966806" y="2889629"/>
              <a:ext cx="1378399" cy="815467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dirty="0">
                  <a:solidFill>
                    <a:srgbClr val="F89829"/>
                  </a:solidFill>
                </a:rPr>
                <a:t>Broker</a:t>
              </a:r>
              <a:endParaRPr lang="en-US" sz="1200" dirty="0">
                <a:solidFill>
                  <a:srgbClr val="F89829"/>
                </a:solidFill>
              </a:endParaRPr>
            </a:p>
          </p:txBody>
        </p:sp>
      </p:grpSp>
      <p:sp>
        <p:nvSpPr>
          <p:cNvPr id="283" name="TextBox 282">
            <a:extLst>
              <a:ext uri="{FF2B5EF4-FFF2-40B4-BE49-F238E27FC236}">
                <a16:creationId xmlns:a16="http://schemas.microsoft.com/office/drawing/2014/main" id="{275B1241-FCE5-3C40-917F-841C7D16433C}"/>
              </a:ext>
            </a:extLst>
          </p:cNvPr>
          <p:cNvSpPr txBox="1"/>
          <p:nvPr/>
        </p:nvSpPr>
        <p:spPr>
          <a:xfrm>
            <a:off x="6310541" y="4486331"/>
            <a:ext cx="23944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Zookeeper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Broker 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Leadership elections</a:t>
            </a:r>
          </a:p>
        </p:txBody>
      </p:sp>
    </p:spTree>
    <p:extLst>
      <p:ext uri="{BB962C8B-B14F-4D97-AF65-F5344CB8AC3E}">
        <p14:creationId xmlns:p14="http://schemas.microsoft.com/office/powerpoint/2010/main" val="772234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" grpId="0" animBg="1"/>
      <p:bldP spid="28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8271-E01D-5B4D-8E2E-9FE7D040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Kafka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41F4B-7A5B-B04C-819D-3C5735E83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538" y="403654"/>
            <a:ext cx="11117262" cy="27738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Clicksss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9D5239-0277-1B4C-B19D-CF9F605FD729}"/>
              </a:ext>
            </a:extLst>
          </p:cNvPr>
          <p:cNvSpPr/>
          <p:nvPr/>
        </p:nvSpPr>
        <p:spPr>
          <a:xfrm>
            <a:off x="10407320" y="2863524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DD115D-8AE2-6647-9768-3ECCE988B94A}"/>
              </a:ext>
            </a:extLst>
          </p:cNvPr>
          <p:cNvCxnSpPr>
            <a:cxnSpLocks/>
            <a:stCxn id="49" idx="3"/>
            <a:endCxn id="17" idx="1"/>
          </p:cNvCxnSpPr>
          <p:nvPr/>
        </p:nvCxnSpPr>
        <p:spPr>
          <a:xfrm flipV="1">
            <a:off x="7145270" y="3200190"/>
            <a:ext cx="3262050" cy="10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34254E9-EA13-A748-B09D-D410E53F03F4}"/>
              </a:ext>
            </a:extLst>
          </p:cNvPr>
          <p:cNvSpPr/>
          <p:nvPr/>
        </p:nvSpPr>
        <p:spPr>
          <a:xfrm>
            <a:off x="3499708" y="1264372"/>
            <a:ext cx="3645562" cy="3892625"/>
          </a:xfrm>
          <a:prstGeom prst="rect">
            <a:avLst/>
          </a:prstGeom>
          <a:noFill/>
          <a:ln>
            <a:solidFill>
              <a:srgbClr val="F89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89829"/>
                </a:solidFill>
              </a:rPr>
              <a:t>Kafka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9102C6-F8CE-A946-BBE9-97262C37659D}"/>
              </a:ext>
            </a:extLst>
          </p:cNvPr>
          <p:cNvGrpSpPr/>
          <p:nvPr/>
        </p:nvGrpSpPr>
        <p:grpSpPr>
          <a:xfrm>
            <a:off x="345960" y="2537425"/>
            <a:ext cx="2424667" cy="1539786"/>
            <a:chOff x="311732" y="790753"/>
            <a:chExt cx="2424667" cy="15397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E7EF3C-D0DF-1F46-AC57-10277CB0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262" y="915352"/>
              <a:ext cx="455209" cy="4552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09B845-4A08-3C41-A737-D5E936943261}"/>
                </a:ext>
              </a:extLst>
            </p:cNvPr>
            <p:cNvSpPr/>
            <p:nvPr/>
          </p:nvSpPr>
          <p:spPr>
            <a:xfrm>
              <a:off x="1940387" y="790753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UI</a:t>
              </a:r>
              <a:endParaRPr lang="en-US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71B899D-D90C-7C4D-86E0-2AA359E06A45}"/>
                </a:ext>
              </a:extLst>
            </p:cNvPr>
            <p:cNvCxnSpPr>
              <a:cxnSpLocks/>
              <a:stCxn id="5" idx="3"/>
              <a:endCxn id="35" idx="1"/>
            </p:cNvCxnSpPr>
            <p:nvPr/>
          </p:nvCxnSpPr>
          <p:spPr>
            <a:xfrm>
              <a:off x="809471" y="1142957"/>
              <a:ext cx="520543" cy="402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7511AE1-FCDF-8848-8959-4423D66F2F06}"/>
                </a:ext>
              </a:extLst>
            </p:cNvPr>
            <p:cNvSpPr/>
            <p:nvPr/>
          </p:nvSpPr>
          <p:spPr>
            <a:xfrm>
              <a:off x="2342222" y="790753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5D7F6C-B110-2940-BED0-97583776BF81}"/>
                </a:ext>
              </a:extLst>
            </p:cNvPr>
            <p:cNvSpPr/>
            <p:nvPr/>
          </p:nvSpPr>
          <p:spPr>
            <a:xfrm>
              <a:off x="1330014" y="1433607"/>
              <a:ext cx="266901" cy="2234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LB</a:t>
              </a:r>
              <a:endParaRPr lang="en-US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CEB8377-6E19-1B44-AF64-474F35A4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0708" y="1361920"/>
              <a:ext cx="455209" cy="45520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2989BC1-F7A3-484D-A594-D605B3844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1732" y="1829753"/>
              <a:ext cx="455209" cy="455209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BA5F97C-FE8C-9141-9071-B5DE700A84B9}"/>
                </a:ext>
              </a:extLst>
            </p:cNvPr>
            <p:cNvCxnSpPr>
              <a:cxnSpLocks/>
              <a:stCxn id="37" idx="3"/>
              <a:endCxn id="35" idx="1"/>
            </p:cNvCxnSpPr>
            <p:nvPr/>
          </p:nvCxnSpPr>
          <p:spPr>
            <a:xfrm flipV="1">
              <a:off x="766941" y="1545336"/>
              <a:ext cx="563073" cy="512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7A3DDFA-AF99-7C41-B02F-4A2D62D17844}"/>
                </a:ext>
              </a:extLst>
            </p:cNvPr>
            <p:cNvCxnSpPr>
              <a:cxnSpLocks/>
              <a:stCxn id="36" idx="3"/>
              <a:endCxn id="35" idx="1"/>
            </p:cNvCxnSpPr>
            <p:nvPr/>
          </p:nvCxnSpPr>
          <p:spPr>
            <a:xfrm flipV="1">
              <a:off x="1085917" y="1545336"/>
              <a:ext cx="244097" cy="44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501B32B-3505-D743-90B0-E107D5192D45}"/>
                </a:ext>
              </a:extLst>
            </p:cNvPr>
            <p:cNvSpPr/>
            <p:nvPr/>
          </p:nvSpPr>
          <p:spPr>
            <a:xfrm>
              <a:off x="1940387" y="1372927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UI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255A61C-54E8-9944-A198-CD071AA6F26C}"/>
                </a:ext>
              </a:extLst>
            </p:cNvPr>
            <p:cNvSpPr/>
            <p:nvPr/>
          </p:nvSpPr>
          <p:spPr>
            <a:xfrm>
              <a:off x="2342222" y="1372927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7FD2807-497E-114B-9203-D7141AF9C2C0}"/>
                </a:ext>
              </a:extLst>
            </p:cNvPr>
            <p:cNvSpPr/>
            <p:nvPr/>
          </p:nvSpPr>
          <p:spPr>
            <a:xfrm>
              <a:off x="1940387" y="1958425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UI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8777A91-2984-F548-B88A-EC1B646AF189}"/>
                </a:ext>
              </a:extLst>
            </p:cNvPr>
            <p:cNvSpPr/>
            <p:nvPr/>
          </p:nvSpPr>
          <p:spPr>
            <a:xfrm>
              <a:off x="2342222" y="1958425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D2073B5-ADC0-2C4B-887B-56B255F4DE9E}"/>
                </a:ext>
              </a:extLst>
            </p:cNvPr>
            <p:cNvCxnSpPr>
              <a:cxnSpLocks/>
              <a:stCxn id="35" idx="3"/>
              <a:endCxn id="6" idx="1"/>
            </p:cNvCxnSpPr>
            <p:nvPr/>
          </p:nvCxnSpPr>
          <p:spPr>
            <a:xfrm flipV="1">
              <a:off x="1596915" y="976810"/>
              <a:ext cx="343472" cy="568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5F8B5E7-C800-B94E-8385-45D47B060EE7}"/>
                </a:ext>
              </a:extLst>
            </p:cNvPr>
            <p:cNvCxnSpPr>
              <a:cxnSpLocks/>
              <a:stCxn id="35" idx="3"/>
              <a:endCxn id="46" idx="1"/>
            </p:cNvCxnSpPr>
            <p:nvPr/>
          </p:nvCxnSpPr>
          <p:spPr>
            <a:xfrm>
              <a:off x="1596915" y="1545336"/>
              <a:ext cx="343472" cy="13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B308BAE-5603-7C45-BD51-E0D395B6AE9D}"/>
                </a:ext>
              </a:extLst>
            </p:cNvPr>
            <p:cNvCxnSpPr>
              <a:cxnSpLocks/>
              <a:stCxn id="35" idx="3"/>
              <a:endCxn id="48" idx="1"/>
            </p:cNvCxnSpPr>
            <p:nvPr/>
          </p:nvCxnSpPr>
          <p:spPr>
            <a:xfrm>
              <a:off x="1596915" y="1545336"/>
              <a:ext cx="343472" cy="599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D61E52E-970E-094A-B009-86247E25AF92}"/>
              </a:ext>
            </a:extLst>
          </p:cNvPr>
          <p:cNvGrpSpPr/>
          <p:nvPr/>
        </p:nvGrpSpPr>
        <p:grpSpPr>
          <a:xfrm>
            <a:off x="2843091" y="3210685"/>
            <a:ext cx="560758" cy="179268"/>
            <a:chOff x="2993680" y="3314102"/>
            <a:chExt cx="560758" cy="179268"/>
          </a:xfrm>
        </p:grpSpPr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F7A3858A-2A6C-4A4A-AF12-B2A98C5EF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16" y="3314102"/>
              <a:ext cx="5508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A73204AE-7367-E144-A349-2B7775D47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732" y="3403736"/>
              <a:ext cx="5508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49C0B4-3CB5-C147-AC7C-0C170A163668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80" y="3490397"/>
              <a:ext cx="554874" cy="29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6" name="Rectangle 255">
            <a:extLst>
              <a:ext uri="{FF2B5EF4-FFF2-40B4-BE49-F238E27FC236}">
                <a16:creationId xmlns:a16="http://schemas.microsoft.com/office/drawing/2014/main" id="{C1C20F86-F4F5-B44A-A906-9F70A23BE6C9}"/>
              </a:ext>
            </a:extLst>
          </p:cNvPr>
          <p:cNvSpPr/>
          <p:nvPr/>
        </p:nvSpPr>
        <p:spPr>
          <a:xfrm>
            <a:off x="5958691" y="3089580"/>
            <a:ext cx="864897" cy="325536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89829"/>
                </a:solidFill>
              </a:rPr>
              <a:t>Zookeeper</a:t>
            </a:r>
            <a:endParaRPr lang="en-US" sz="1200" dirty="0">
              <a:solidFill>
                <a:srgbClr val="F89829"/>
              </a:solidFill>
            </a:endParaRPr>
          </a:p>
        </p:txBody>
      </p: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1144EC17-C220-B246-804B-652CBD703F51}"/>
              </a:ext>
            </a:extLst>
          </p:cNvPr>
          <p:cNvCxnSpPr>
            <a:cxnSpLocks/>
            <a:stCxn id="277" idx="3"/>
            <a:endCxn id="256" idx="1"/>
          </p:cNvCxnSpPr>
          <p:nvPr/>
        </p:nvCxnSpPr>
        <p:spPr>
          <a:xfrm>
            <a:off x="5115812" y="1892090"/>
            <a:ext cx="842879" cy="1360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66" name="Picture 265">
            <a:extLst>
              <a:ext uri="{FF2B5EF4-FFF2-40B4-BE49-F238E27FC236}">
                <a16:creationId xmlns:a16="http://schemas.microsoft.com/office/drawing/2014/main" id="{4B808102-D9F6-A14F-B909-9D4EA5340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5150" y="969468"/>
            <a:ext cx="387825" cy="627571"/>
          </a:xfrm>
          <a:prstGeom prst="rect">
            <a:avLst/>
          </a:prstGeom>
        </p:spPr>
      </p:pic>
      <p:grpSp>
        <p:nvGrpSpPr>
          <p:cNvPr id="282" name="Group 281">
            <a:extLst>
              <a:ext uri="{FF2B5EF4-FFF2-40B4-BE49-F238E27FC236}">
                <a16:creationId xmlns:a16="http://schemas.microsoft.com/office/drawing/2014/main" id="{212D7365-DA64-A644-B9DF-F48F49CC5DAA}"/>
              </a:ext>
            </a:extLst>
          </p:cNvPr>
          <p:cNvGrpSpPr/>
          <p:nvPr/>
        </p:nvGrpSpPr>
        <p:grpSpPr>
          <a:xfrm>
            <a:off x="3737413" y="1578304"/>
            <a:ext cx="1378399" cy="627571"/>
            <a:chOff x="3966806" y="2889629"/>
            <a:chExt cx="1378399" cy="627571"/>
          </a:xfrm>
        </p:grpSpPr>
        <p:sp>
          <p:nvSpPr>
            <p:cNvPr id="207" name="Can 206">
              <a:extLst>
                <a:ext uri="{FF2B5EF4-FFF2-40B4-BE49-F238E27FC236}">
                  <a16:creationId xmlns:a16="http://schemas.microsoft.com/office/drawing/2014/main" id="{C368C1FB-116D-9C45-95E7-5AB1AFA96191}"/>
                </a:ext>
              </a:extLst>
            </p:cNvPr>
            <p:cNvSpPr/>
            <p:nvPr/>
          </p:nvSpPr>
          <p:spPr>
            <a:xfrm rot="5400000">
              <a:off x="4546540" y="2649183"/>
              <a:ext cx="243362" cy="1203626"/>
            </a:xfrm>
            <a:prstGeom prst="can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/>
                <a:t>Click Channel p1</a:t>
              </a:r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FFCE2FF8-CE99-424A-9229-405ACC7D6C47}"/>
                </a:ext>
              </a:extLst>
            </p:cNvPr>
            <p:cNvSpPr/>
            <p:nvPr/>
          </p:nvSpPr>
          <p:spPr>
            <a:xfrm>
              <a:off x="3966806" y="2889629"/>
              <a:ext cx="1378399" cy="627571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dirty="0">
                  <a:solidFill>
                    <a:srgbClr val="F89829"/>
                  </a:solidFill>
                </a:rPr>
                <a:t>Broker1</a:t>
              </a:r>
              <a:endParaRPr lang="en-US" sz="1200" dirty="0">
                <a:solidFill>
                  <a:srgbClr val="F89829"/>
                </a:solidFill>
              </a:endParaRPr>
            </a:p>
          </p:txBody>
        </p: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FBE495F2-9EDF-8F4A-855D-FB37F08C81B7}"/>
              </a:ext>
            </a:extLst>
          </p:cNvPr>
          <p:cNvGrpSpPr/>
          <p:nvPr/>
        </p:nvGrpSpPr>
        <p:grpSpPr>
          <a:xfrm>
            <a:off x="3711186" y="2909285"/>
            <a:ext cx="1378399" cy="627571"/>
            <a:chOff x="3966806" y="2889629"/>
            <a:chExt cx="1378399" cy="627571"/>
          </a:xfrm>
        </p:grpSpPr>
        <p:sp>
          <p:nvSpPr>
            <p:cNvPr id="297" name="Can 296">
              <a:extLst>
                <a:ext uri="{FF2B5EF4-FFF2-40B4-BE49-F238E27FC236}">
                  <a16:creationId xmlns:a16="http://schemas.microsoft.com/office/drawing/2014/main" id="{84EF176A-AF97-3B46-8EA6-331BA59CA2ED}"/>
                </a:ext>
              </a:extLst>
            </p:cNvPr>
            <p:cNvSpPr/>
            <p:nvPr/>
          </p:nvSpPr>
          <p:spPr>
            <a:xfrm rot="5400000">
              <a:off x="4546540" y="2649183"/>
              <a:ext cx="243362" cy="1203626"/>
            </a:xfrm>
            <a:prstGeom prst="can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/>
                <a:t>Click Channel p2</a:t>
              </a:r>
            </a:p>
          </p:txBody>
        </p:sp>
        <p:sp>
          <p:nvSpPr>
            <p:cNvPr id="298" name="Rectangle 297">
              <a:extLst>
                <a:ext uri="{FF2B5EF4-FFF2-40B4-BE49-F238E27FC236}">
                  <a16:creationId xmlns:a16="http://schemas.microsoft.com/office/drawing/2014/main" id="{6E4C6C77-EA41-2A40-A33E-C6A83FA416FF}"/>
                </a:ext>
              </a:extLst>
            </p:cNvPr>
            <p:cNvSpPr/>
            <p:nvPr/>
          </p:nvSpPr>
          <p:spPr>
            <a:xfrm>
              <a:off x="3966806" y="2889629"/>
              <a:ext cx="1378399" cy="627571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dirty="0">
                  <a:solidFill>
                    <a:srgbClr val="F89829"/>
                  </a:solidFill>
                </a:rPr>
                <a:t>Broker2</a:t>
              </a:r>
              <a:endParaRPr lang="en-US" sz="1200" dirty="0">
                <a:solidFill>
                  <a:srgbClr val="F89829"/>
                </a:solidFill>
              </a:endParaRPr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5958ED5-339F-1243-A9C3-34C26DE18776}"/>
              </a:ext>
            </a:extLst>
          </p:cNvPr>
          <p:cNvGrpSpPr/>
          <p:nvPr/>
        </p:nvGrpSpPr>
        <p:grpSpPr>
          <a:xfrm>
            <a:off x="3728119" y="4272418"/>
            <a:ext cx="1378399" cy="627571"/>
            <a:chOff x="3966806" y="2889629"/>
            <a:chExt cx="1378399" cy="627571"/>
          </a:xfrm>
        </p:grpSpPr>
        <p:sp>
          <p:nvSpPr>
            <p:cNvPr id="300" name="Can 299">
              <a:extLst>
                <a:ext uri="{FF2B5EF4-FFF2-40B4-BE49-F238E27FC236}">
                  <a16:creationId xmlns:a16="http://schemas.microsoft.com/office/drawing/2014/main" id="{397BEAAE-598E-CF42-A043-A85379E12738}"/>
                </a:ext>
              </a:extLst>
            </p:cNvPr>
            <p:cNvSpPr/>
            <p:nvPr/>
          </p:nvSpPr>
          <p:spPr>
            <a:xfrm rot="5400000">
              <a:off x="4546540" y="2649183"/>
              <a:ext cx="243362" cy="1203626"/>
            </a:xfrm>
            <a:prstGeom prst="can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/>
                <a:t>Click Channel p3</a:t>
              </a:r>
            </a:p>
          </p:txBody>
        </p:sp>
        <p:sp>
          <p:nvSpPr>
            <p:cNvPr id="301" name="Rectangle 300">
              <a:extLst>
                <a:ext uri="{FF2B5EF4-FFF2-40B4-BE49-F238E27FC236}">
                  <a16:creationId xmlns:a16="http://schemas.microsoft.com/office/drawing/2014/main" id="{2067BB73-9EE7-7242-8705-57174F8FFFF2}"/>
                </a:ext>
              </a:extLst>
            </p:cNvPr>
            <p:cNvSpPr/>
            <p:nvPr/>
          </p:nvSpPr>
          <p:spPr>
            <a:xfrm>
              <a:off x="3966806" y="2889629"/>
              <a:ext cx="1378399" cy="627571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dirty="0">
                  <a:solidFill>
                    <a:srgbClr val="F89829"/>
                  </a:solidFill>
                </a:rPr>
                <a:t>Broker3</a:t>
              </a:r>
              <a:endParaRPr lang="en-US" sz="1200" dirty="0">
                <a:solidFill>
                  <a:srgbClr val="F89829"/>
                </a:solidFill>
              </a:endParaRPr>
            </a:p>
          </p:txBody>
        </p:sp>
      </p:grp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376912DC-3A86-024E-8C3B-F28AE1CEE29A}"/>
              </a:ext>
            </a:extLst>
          </p:cNvPr>
          <p:cNvCxnSpPr>
            <a:cxnSpLocks/>
            <a:stCxn id="298" idx="3"/>
            <a:endCxn id="256" idx="1"/>
          </p:cNvCxnSpPr>
          <p:nvPr/>
        </p:nvCxnSpPr>
        <p:spPr>
          <a:xfrm>
            <a:off x="5089585" y="3223071"/>
            <a:ext cx="869106" cy="29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C503E6F0-E086-1E47-9EC5-1BE1D13F6840}"/>
              </a:ext>
            </a:extLst>
          </p:cNvPr>
          <p:cNvCxnSpPr>
            <a:cxnSpLocks/>
            <a:stCxn id="301" idx="3"/>
            <a:endCxn id="256" idx="1"/>
          </p:cNvCxnSpPr>
          <p:nvPr/>
        </p:nvCxnSpPr>
        <p:spPr>
          <a:xfrm flipV="1">
            <a:off x="5106518" y="3252348"/>
            <a:ext cx="852173" cy="1333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953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8271-E01D-5B4D-8E2E-9FE7D040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Kafka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41F4B-7A5B-B04C-819D-3C5735E83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538" y="403654"/>
            <a:ext cx="11117262" cy="27738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Clicksss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9D5239-0277-1B4C-B19D-CF9F605FD729}"/>
              </a:ext>
            </a:extLst>
          </p:cNvPr>
          <p:cNvSpPr/>
          <p:nvPr/>
        </p:nvSpPr>
        <p:spPr>
          <a:xfrm>
            <a:off x="10407320" y="3446916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DD115D-8AE2-6647-9768-3ECCE988B94A}"/>
              </a:ext>
            </a:extLst>
          </p:cNvPr>
          <p:cNvCxnSpPr>
            <a:cxnSpLocks/>
            <a:stCxn id="49" idx="3"/>
            <a:endCxn id="17" idx="1"/>
          </p:cNvCxnSpPr>
          <p:nvPr/>
        </p:nvCxnSpPr>
        <p:spPr>
          <a:xfrm>
            <a:off x="7967133" y="3574220"/>
            <a:ext cx="2440187" cy="20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34254E9-EA13-A748-B09D-D410E53F03F4}"/>
              </a:ext>
            </a:extLst>
          </p:cNvPr>
          <p:cNvSpPr/>
          <p:nvPr/>
        </p:nvSpPr>
        <p:spPr>
          <a:xfrm>
            <a:off x="3499707" y="1264371"/>
            <a:ext cx="4467426" cy="4619697"/>
          </a:xfrm>
          <a:prstGeom prst="rect">
            <a:avLst/>
          </a:prstGeom>
          <a:noFill/>
          <a:ln>
            <a:solidFill>
              <a:srgbClr val="F89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89829"/>
                </a:solidFill>
              </a:rPr>
              <a:t>Kafka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9102C6-F8CE-A946-BBE9-97262C37659D}"/>
              </a:ext>
            </a:extLst>
          </p:cNvPr>
          <p:cNvGrpSpPr/>
          <p:nvPr/>
        </p:nvGrpSpPr>
        <p:grpSpPr>
          <a:xfrm>
            <a:off x="345960" y="2537425"/>
            <a:ext cx="2424667" cy="1539786"/>
            <a:chOff x="311732" y="790753"/>
            <a:chExt cx="2424667" cy="15397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E7EF3C-D0DF-1F46-AC57-10277CB0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262" y="915352"/>
              <a:ext cx="455209" cy="4552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09B845-4A08-3C41-A737-D5E936943261}"/>
                </a:ext>
              </a:extLst>
            </p:cNvPr>
            <p:cNvSpPr/>
            <p:nvPr/>
          </p:nvSpPr>
          <p:spPr>
            <a:xfrm>
              <a:off x="1940387" y="790753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UI</a:t>
              </a:r>
              <a:endParaRPr lang="en-US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71B899D-D90C-7C4D-86E0-2AA359E06A45}"/>
                </a:ext>
              </a:extLst>
            </p:cNvPr>
            <p:cNvCxnSpPr>
              <a:cxnSpLocks/>
              <a:stCxn id="5" idx="3"/>
              <a:endCxn id="35" idx="1"/>
            </p:cNvCxnSpPr>
            <p:nvPr/>
          </p:nvCxnSpPr>
          <p:spPr>
            <a:xfrm>
              <a:off x="809471" y="1142957"/>
              <a:ext cx="520543" cy="402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7511AE1-FCDF-8848-8959-4423D66F2F06}"/>
                </a:ext>
              </a:extLst>
            </p:cNvPr>
            <p:cNvSpPr/>
            <p:nvPr/>
          </p:nvSpPr>
          <p:spPr>
            <a:xfrm>
              <a:off x="2342222" y="790753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5D7F6C-B110-2940-BED0-97583776BF81}"/>
                </a:ext>
              </a:extLst>
            </p:cNvPr>
            <p:cNvSpPr/>
            <p:nvPr/>
          </p:nvSpPr>
          <p:spPr>
            <a:xfrm>
              <a:off x="1330014" y="1433607"/>
              <a:ext cx="266901" cy="2234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LB</a:t>
              </a:r>
              <a:endParaRPr lang="en-US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CEB8377-6E19-1B44-AF64-474F35A4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708" y="1361920"/>
              <a:ext cx="455209" cy="45520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2989BC1-F7A3-484D-A594-D605B3844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732" y="1829753"/>
              <a:ext cx="455209" cy="455209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BA5F97C-FE8C-9141-9071-B5DE700A84B9}"/>
                </a:ext>
              </a:extLst>
            </p:cNvPr>
            <p:cNvCxnSpPr>
              <a:cxnSpLocks/>
              <a:stCxn id="37" idx="3"/>
              <a:endCxn id="35" idx="1"/>
            </p:cNvCxnSpPr>
            <p:nvPr/>
          </p:nvCxnSpPr>
          <p:spPr>
            <a:xfrm flipV="1">
              <a:off x="766941" y="1545336"/>
              <a:ext cx="563073" cy="512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7A3DDFA-AF99-7C41-B02F-4A2D62D17844}"/>
                </a:ext>
              </a:extLst>
            </p:cNvPr>
            <p:cNvCxnSpPr>
              <a:cxnSpLocks/>
              <a:stCxn id="36" idx="3"/>
              <a:endCxn id="35" idx="1"/>
            </p:cNvCxnSpPr>
            <p:nvPr/>
          </p:nvCxnSpPr>
          <p:spPr>
            <a:xfrm flipV="1">
              <a:off x="1085917" y="1545336"/>
              <a:ext cx="244097" cy="44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501B32B-3505-D743-90B0-E107D5192D45}"/>
                </a:ext>
              </a:extLst>
            </p:cNvPr>
            <p:cNvSpPr/>
            <p:nvPr/>
          </p:nvSpPr>
          <p:spPr>
            <a:xfrm>
              <a:off x="1940387" y="1372927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UI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255A61C-54E8-9944-A198-CD071AA6F26C}"/>
                </a:ext>
              </a:extLst>
            </p:cNvPr>
            <p:cNvSpPr/>
            <p:nvPr/>
          </p:nvSpPr>
          <p:spPr>
            <a:xfrm>
              <a:off x="2342222" y="1372927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7FD2807-497E-114B-9203-D7141AF9C2C0}"/>
                </a:ext>
              </a:extLst>
            </p:cNvPr>
            <p:cNvSpPr/>
            <p:nvPr/>
          </p:nvSpPr>
          <p:spPr>
            <a:xfrm>
              <a:off x="1940387" y="1958425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UI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8777A91-2984-F548-B88A-EC1B646AF189}"/>
                </a:ext>
              </a:extLst>
            </p:cNvPr>
            <p:cNvSpPr/>
            <p:nvPr/>
          </p:nvSpPr>
          <p:spPr>
            <a:xfrm>
              <a:off x="2342222" y="1958425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D2073B5-ADC0-2C4B-887B-56B255F4DE9E}"/>
                </a:ext>
              </a:extLst>
            </p:cNvPr>
            <p:cNvCxnSpPr>
              <a:cxnSpLocks/>
              <a:stCxn id="35" idx="3"/>
              <a:endCxn id="6" idx="1"/>
            </p:cNvCxnSpPr>
            <p:nvPr/>
          </p:nvCxnSpPr>
          <p:spPr>
            <a:xfrm flipV="1">
              <a:off x="1596915" y="976810"/>
              <a:ext cx="343472" cy="568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5F8B5E7-C800-B94E-8385-45D47B060EE7}"/>
                </a:ext>
              </a:extLst>
            </p:cNvPr>
            <p:cNvCxnSpPr>
              <a:cxnSpLocks/>
              <a:stCxn id="35" idx="3"/>
              <a:endCxn id="46" idx="1"/>
            </p:cNvCxnSpPr>
            <p:nvPr/>
          </p:nvCxnSpPr>
          <p:spPr>
            <a:xfrm>
              <a:off x="1596915" y="1545336"/>
              <a:ext cx="343472" cy="13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B308BAE-5603-7C45-BD51-E0D395B6AE9D}"/>
                </a:ext>
              </a:extLst>
            </p:cNvPr>
            <p:cNvCxnSpPr>
              <a:cxnSpLocks/>
              <a:stCxn id="35" idx="3"/>
              <a:endCxn id="48" idx="1"/>
            </p:cNvCxnSpPr>
            <p:nvPr/>
          </p:nvCxnSpPr>
          <p:spPr>
            <a:xfrm>
              <a:off x="1596915" y="1545336"/>
              <a:ext cx="343472" cy="599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D61E52E-970E-094A-B009-86247E25AF92}"/>
              </a:ext>
            </a:extLst>
          </p:cNvPr>
          <p:cNvGrpSpPr/>
          <p:nvPr/>
        </p:nvGrpSpPr>
        <p:grpSpPr>
          <a:xfrm>
            <a:off x="2843091" y="3210685"/>
            <a:ext cx="560758" cy="179268"/>
            <a:chOff x="2993680" y="3314102"/>
            <a:chExt cx="560758" cy="179268"/>
          </a:xfrm>
        </p:grpSpPr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F7A3858A-2A6C-4A4A-AF12-B2A98C5EF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16" y="3314102"/>
              <a:ext cx="5508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A73204AE-7367-E144-A349-2B7775D47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732" y="3403736"/>
              <a:ext cx="5508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49C0B4-3CB5-C147-AC7C-0C170A163668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80" y="3490397"/>
              <a:ext cx="554874" cy="29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6" name="Rectangle 255">
            <a:extLst>
              <a:ext uri="{FF2B5EF4-FFF2-40B4-BE49-F238E27FC236}">
                <a16:creationId xmlns:a16="http://schemas.microsoft.com/office/drawing/2014/main" id="{C1C20F86-F4F5-B44A-A906-9F70A23BE6C9}"/>
              </a:ext>
            </a:extLst>
          </p:cNvPr>
          <p:cNvSpPr/>
          <p:nvPr/>
        </p:nvSpPr>
        <p:spPr>
          <a:xfrm>
            <a:off x="6571620" y="3403737"/>
            <a:ext cx="864897" cy="325536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89829"/>
                </a:solidFill>
              </a:rPr>
              <a:t>Zookeeper</a:t>
            </a:r>
            <a:endParaRPr lang="en-US" sz="1200" dirty="0">
              <a:solidFill>
                <a:srgbClr val="F89829"/>
              </a:solidFill>
            </a:endParaRPr>
          </a:p>
        </p:txBody>
      </p: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1144EC17-C220-B246-804B-652CBD703F51}"/>
              </a:ext>
            </a:extLst>
          </p:cNvPr>
          <p:cNvCxnSpPr>
            <a:cxnSpLocks/>
            <a:stCxn id="61" idx="3"/>
            <a:endCxn id="256" idx="1"/>
          </p:cNvCxnSpPr>
          <p:nvPr/>
        </p:nvCxnSpPr>
        <p:spPr>
          <a:xfrm>
            <a:off x="5239722" y="2011169"/>
            <a:ext cx="1331898" cy="155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66" name="Picture 265">
            <a:extLst>
              <a:ext uri="{FF2B5EF4-FFF2-40B4-BE49-F238E27FC236}">
                <a16:creationId xmlns:a16="http://schemas.microsoft.com/office/drawing/2014/main" id="{4B808102-D9F6-A14F-B909-9D4EA5340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078" y="973932"/>
            <a:ext cx="387825" cy="627571"/>
          </a:xfrm>
          <a:prstGeom prst="rect">
            <a:avLst/>
          </a:prstGeom>
        </p:spPr>
      </p:pic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376912DC-3A86-024E-8C3B-F28AE1CEE29A}"/>
              </a:ext>
            </a:extLst>
          </p:cNvPr>
          <p:cNvCxnSpPr>
            <a:cxnSpLocks/>
            <a:stCxn id="298" idx="3"/>
            <a:endCxn id="256" idx="1"/>
          </p:cNvCxnSpPr>
          <p:nvPr/>
        </p:nvCxnSpPr>
        <p:spPr>
          <a:xfrm flipV="1">
            <a:off x="5240886" y="3566505"/>
            <a:ext cx="1330734" cy="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C503E6F0-E086-1E47-9EC5-1BE1D13F6840}"/>
              </a:ext>
            </a:extLst>
          </p:cNvPr>
          <p:cNvCxnSpPr>
            <a:cxnSpLocks/>
            <a:stCxn id="67" idx="3"/>
            <a:endCxn id="256" idx="1"/>
          </p:cNvCxnSpPr>
          <p:nvPr/>
        </p:nvCxnSpPr>
        <p:spPr>
          <a:xfrm flipV="1">
            <a:off x="5239721" y="3566505"/>
            <a:ext cx="1331899" cy="1575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7" name="Can 296">
            <a:extLst>
              <a:ext uri="{FF2B5EF4-FFF2-40B4-BE49-F238E27FC236}">
                <a16:creationId xmlns:a16="http://schemas.microsoft.com/office/drawing/2014/main" id="{84EF176A-AF97-3B46-8EA6-331BA59CA2ED}"/>
              </a:ext>
            </a:extLst>
          </p:cNvPr>
          <p:cNvSpPr/>
          <p:nvPr/>
        </p:nvSpPr>
        <p:spPr>
          <a:xfrm rot="5400000">
            <a:off x="4442221" y="2744464"/>
            <a:ext cx="243362" cy="1203626"/>
          </a:xfrm>
          <a:prstGeom prst="can">
            <a:avLst/>
          </a:prstGeom>
          <a:ln>
            <a:solidFill>
              <a:srgbClr val="9596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Click Channel p1</a:t>
            </a: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6E4C6C77-EA41-2A40-A33E-C6A83FA416FF}"/>
              </a:ext>
            </a:extLst>
          </p:cNvPr>
          <p:cNvSpPr/>
          <p:nvPr/>
        </p:nvSpPr>
        <p:spPr>
          <a:xfrm>
            <a:off x="3862487" y="2984910"/>
            <a:ext cx="1378399" cy="1183029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rgbClr val="F89829"/>
                </a:solidFill>
              </a:rPr>
              <a:t>Broker2</a:t>
            </a:r>
            <a:endParaRPr lang="en-US" sz="1200" dirty="0">
              <a:solidFill>
                <a:srgbClr val="F89829"/>
              </a:solidFill>
            </a:endParaRPr>
          </a:p>
        </p:txBody>
      </p:sp>
      <p:sp>
        <p:nvSpPr>
          <p:cNvPr id="52" name="Can 51">
            <a:extLst>
              <a:ext uri="{FF2B5EF4-FFF2-40B4-BE49-F238E27FC236}">
                <a16:creationId xmlns:a16="http://schemas.microsoft.com/office/drawing/2014/main" id="{293A9799-A71A-CA48-AC1E-CF472E12213E}"/>
              </a:ext>
            </a:extLst>
          </p:cNvPr>
          <p:cNvSpPr/>
          <p:nvPr/>
        </p:nvSpPr>
        <p:spPr>
          <a:xfrm rot="5400000">
            <a:off x="4442221" y="3060088"/>
            <a:ext cx="243362" cy="1203626"/>
          </a:xfrm>
          <a:prstGeom prst="ca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Click Channel p2</a:t>
            </a:r>
          </a:p>
        </p:txBody>
      </p:sp>
      <p:sp>
        <p:nvSpPr>
          <p:cNvPr id="60" name="Can 59">
            <a:extLst>
              <a:ext uri="{FF2B5EF4-FFF2-40B4-BE49-F238E27FC236}">
                <a16:creationId xmlns:a16="http://schemas.microsoft.com/office/drawing/2014/main" id="{CFEF4F01-5946-A642-BFD6-F1AB2FFEF7FD}"/>
              </a:ext>
            </a:extLst>
          </p:cNvPr>
          <p:cNvSpPr/>
          <p:nvPr/>
        </p:nvSpPr>
        <p:spPr>
          <a:xfrm rot="5400000">
            <a:off x="4441057" y="1179208"/>
            <a:ext cx="243362" cy="1203626"/>
          </a:xfrm>
          <a:prstGeom prst="ca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Click Channel p1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28C6931-8EEC-9C48-B527-9C71C25F4AF1}"/>
              </a:ext>
            </a:extLst>
          </p:cNvPr>
          <p:cNvSpPr/>
          <p:nvPr/>
        </p:nvSpPr>
        <p:spPr>
          <a:xfrm>
            <a:off x="3861323" y="1419654"/>
            <a:ext cx="1378399" cy="1183029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rgbClr val="F89829"/>
                </a:solidFill>
              </a:rPr>
              <a:t>Broker1</a:t>
            </a:r>
            <a:endParaRPr lang="en-US" sz="1200" dirty="0">
              <a:solidFill>
                <a:srgbClr val="F89829"/>
              </a:solidFill>
            </a:endParaRPr>
          </a:p>
        </p:txBody>
      </p:sp>
      <p:sp>
        <p:nvSpPr>
          <p:cNvPr id="66" name="Can 65">
            <a:extLst>
              <a:ext uri="{FF2B5EF4-FFF2-40B4-BE49-F238E27FC236}">
                <a16:creationId xmlns:a16="http://schemas.microsoft.com/office/drawing/2014/main" id="{3038EC59-4BC0-CF43-895B-D9315EDC86DB}"/>
              </a:ext>
            </a:extLst>
          </p:cNvPr>
          <p:cNvSpPr/>
          <p:nvPr/>
        </p:nvSpPr>
        <p:spPr>
          <a:xfrm rot="5400000">
            <a:off x="4441056" y="4309720"/>
            <a:ext cx="243362" cy="1203626"/>
          </a:xfrm>
          <a:prstGeom prst="can">
            <a:avLst/>
          </a:prstGeom>
          <a:ln>
            <a:solidFill>
              <a:srgbClr val="9596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/>
              <a:t>Click Channel p1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EA709C-4978-ED4A-9CB0-97BB1E9EDBD7}"/>
              </a:ext>
            </a:extLst>
          </p:cNvPr>
          <p:cNvSpPr/>
          <p:nvPr/>
        </p:nvSpPr>
        <p:spPr>
          <a:xfrm>
            <a:off x="3861322" y="4550166"/>
            <a:ext cx="1378399" cy="1183029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rgbClr val="F89829"/>
                </a:solidFill>
              </a:rPr>
              <a:t>Broker3</a:t>
            </a:r>
            <a:endParaRPr lang="en-US" sz="1200" dirty="0">
              <a:solidFill>
                <a:srgbClr val="F89829"/>
              </a:solidFill>
            </a:endParaRPr>
          </a:p>
        </p:txBody>
      </p:sp>
      <p:sp>
        <p:nvSpPr>
          <p:cNvPr id="65" name="Can 64">
            <a:extLst>
              <a:ext uri="{FF2B5EF4-FFF2-40B4-BE49-F238E27FC236}">
                <a16:creationId xmlns:a16="http://schemas.microsoft.com/office/drawing/2014/main" id="{AF9402D5-1840-6B46-92EA-A74FCD09151F}"/>
              </a:ext>
            </a:extLst>
          </p:cNvPr>
          <p:cNvSpPr/>
          <p:nvPr/>
        </p:nvSpPr>
        <p:spPr>
          <a:xfrm rot="5400000">
            <a:off x="4441056" y="4940550"/>
            <a:ext cx="243362" cy="1203626"/>
          </a:xfrm>
          <a:prstGeom prst="ca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Click Channel p3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59DB16C-C8BB-5D42-B8A1-5091EE796FB3}"/>
              </a:ext>
            </a:extLst>
          </p:cNvPr>
          <p:cNvSpPr/>
          <p:nvPr/>
        </p:nvSpPr>
        <p:spPr>
          <a:xfrm>
            <a:off x="5053893" y="1572972"/>
            <a:ext cx="170362" cy="1694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FDBBA75-889E-2B41-8DEE-A5AB104F05A6}"/>
              </a:ext>
            </a:extLst>
          </p:cNvPr>
          <p:cNvSpPr/>
          <p:nvPr/>
        </p:nvSpPr>
        <p:spPr>
          <a:xfrm>
            <a:off x="5048106" y="3141193"/>
            <a:ext cx="170362" cy="1694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34B4B9D-E6F4-4C4C-9B3B-D7F0A475F46E}"/>
              </a:ext>
            </a:extLst>
          </p:cNvPr>
          <p:cNvSpPr/>
          <p:nvPr/>
        </p:nvSpPr>
        <p:spPr>
          <a:xfrm>
            <a:off x="5048106" y="4703775"/>
            <a:ext cx="170362" cy="1694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</a:t>
            </a: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1AB41D39-BC27-874A-83B3-152290395767}"/>
              </a:ext>
            </a:extLst>
          </p:cNvPr>
          <p:cNvCxnSpPr>
            <a:cxnSpLocks/>
            <a:stCxn id="60" idx="3"/>
            <a:endCxn id="297" idx="3"/>
          </p:cNvCxnSpPr>
          <p:nvPr/>
        </p:nvCxnSpPr>
        <p:spPr>
          <a:xfrm rot="10800000" flipH="1" flipV="1">
            <a:off x="3960925" y="1781021"/>
            <a:ext cx="1164" cy="1565256"/>
          </a:xfrm>
          <a:prstGeom prst="bentConnector3">
            <a:avLst>
              <a:gd name="adj1" fmla="val -2711572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0420F85-7319-EF46-8BAD-6B89E5F60E54}"/>
              </a:ext>
            </a:extLst>
          </p:cNvPr>
          <p:cNvGrpSpPr/>
          <p:nvPr/>
        </p:nvGrpSpPr>
        <p:grpSpPr>
          <a:xfrm>
            <a:off x="3646449" y="3346277"/>
            <a:ext cx="314475" cy="1565256"/>
            <a:chOff x="3646449" y="3346277"/>
            <a:chExt cx="314475" cy="1565256"/>
          </a:xfrm>
        </p:grpSpPr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0D70EC19-773F-234E-B607-67FBC07B5946}"/>
                </a:ext>
              </a:extLst>
            </p:cNvPr>
            <p:cNvCxnSpPr>
              <a:cxnSpLocks/>
              <a:endCxn id="66" idx="3"/>
            </p:cNvCxnSpPr>
            <p:nvPr/>
          </p:nvCxnSpPr>
          <p:spPr>
            <a:xfrm>
              <a:off x="3646449" y="4911533"/>
              <a:ext cx="3144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1ACD00C-E0DC-2D4B-961B-736290AA167D}"/>
                </a:ext>
              </a:extLst>
            </p:cNvPr>
            <p:cNvCxnSpPr/>
            <p:nvPr/>
          </p:nvCxnSpPr>
          <p:spPr>
            <a:xfrm>
              <a:off x="3646449" y="3346277"/>
              <a:ext cx="0" cy="156525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6" name="Lightning Bolt 115">
            <a:extLst>
              <a:ext uri="{FF2B5EF4-FFF2-40B4-BE49-F238E27FC236}">
                <a16:creationId xmlns:a16="http://schemas.microsoft.com/office/drawing/2014/main" id="{1F2D3F01-7CB3-D44F-9AC0-CD274059957E}"/>
              </a:ext>
            </a:extLst>
          </p:cNvPr>
          <p:cNvSpPr/>
          <p:nvPr/>
        </p:nvSpPr>
        <p:spPr>
          <a:xfrm>
            <a:off x="3746027" y="987312"/>
            <a:ext cx="1584474" cy="1877755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790F0FE-9FAD-0348-985F-151D1DB71B65}"/>
              </a:ext>
            </a:extLst>
          </p:cNvPr>
          <p:cNvSpPr/>
          <p:nvPr/>
        </p:nvSpPr>
        <p:spPr>
          <a:xfrm>
            <a:off x="5046523" y="3141193"/>
            <a:ext cx="170362" cy="1694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070A1133-DDFD-B444-81DF-113649EEA66A}"/>
              </a:ext>
            </a:extLst>
          </p:cNvPr>
          <p:cNvSpPr txBox="1"/>
          <p:nvPr/>
        </p:nvSpPr>
        <p:spPr>
          <a:xfrm>
            <a:off x="8082429" y="1657702"/>
            <a:ext cx="38058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Leader serves all requests from publishers and subscribers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/>
              <a:t>Slave</a:t>
            </a:r>
          </a:p>
          <a:p>
            <a:pPr lvl="1"/>
            <a:r>
              <a:rPr lang="en-US" sz="1100" dirty="0"/>
              <a:t>Replicate leader data</a:t>
            </a:r>
          </a:p>
          <a:p>
            <a:pPr lvl="1"/>
            <a:r>
              <a:rPr lang="en-US" sz="1100" dirty="0"/>
              <a:t>Trigger leader election</a:t>
            </a: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232D0293-BBCA-E74C-A289-1F82742F89B0}"/>
              </a:ext>
            </a:extLst>
          </p:cNvPr>
          <p:cNvSpPr/>
          <p:nvPr/>
        </p:nvSpPr>
        <p:spPr>
          <a:xfrm>
            <a:off x="5053893" y="1572972"/>
            <a:ext cx="170362" cy="1694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02781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2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59699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animBg="1"/>
      <p:bldP spid="66" grpId="0" animBg="1"/>
      <p:bldP spid="27" grpId="0" animBg="1"/>
      <p:bldP spid="86" grpId="0" animBg="1"/>
      <p:bldP spid="87" grpId="0" animBg="1"/>
      <p:bldP spid="116" grpId="0" animBg="1"/>
      <p:bldP spid="116" grpId="1" animBg="1"/>
      <p:bldP spid="137" grpId="0" animBg="1"/>
      <p:bldP spid="117" grpId="0"/>
      <p:bldP spid="13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88271-E01D-5B4D-8E2E-9FE7D040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Kafka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41F4B-7A5B-B04C-819D-3C5735E83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538" y="403654"/>
            <a:ext cx="11117262" cy="27738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Clicksss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9D5239-0277-1B4C-B19D-CF9F605FD729}"/>
              </a:ext>
            </a:extLst>
          </p:cNvPr>
          <p:cNvSpPr/>
          <p:nvPr/>
        </p:nvSpPr>
        <p:spPr>
          <a:xfrm>
            <a:off x="10407320" y="3446916"/>
            <a:ext cx="1329070" cy="67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3DD115D-8AE2-6647-9768-3ECCE988B94A}"/>
              </a:ext>
            </a:extLst>
          </p:cNvPr>
          <p:cNvCxnSpPr>
            <a:cxnSpLocks/>
            <a:stCxn id="49" idx="3"/>
            <a:endCxn id="17" idx="1"/>
          </p:cNvCxnSpPr>
          <p:nvPr/>
        </p:nvCxnSpPr>
        <p:spPr>
          <a:xfrm>
            <a:off x="7713406" y="3571248"/>
            <a:ext cx="2693914" cy="212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434254E9-EA13-A748-B09D-D410E53F03F4}"/>
              </a:ext>
            </a:extLst>
          </p:cNvPr>
          <p:cNvSpPr/>
          <p:nvPr/>
        </p:nvSpPr>
        <p:spPr>
          <a:xfrm>
            <a:off x="3499707" y="1264372"/>
            <a:ext cx="4213699" cy="4613752"/>
          </a:xfrm>
          <a:prstGeom prst="rect">
            <a:avLst/>
          </a:prstGeom>
          <a:noFill/>
          <a:ln>
            <a:solidFill>
              <a:srgbClr val="F898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200" dirty="0">
                <a:solidFill>
                  <a:srgbClr val="F89829"/>
                </a:solidFill>
              </a:rPr>
              <a:t>Kafka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F9102C6-F8CE-A946-BBE9-97262C37659D}"/>
              </a:ext>
            </a:extLst>
          </p:cNvPr>
          <p:cNvGrpSpPr/>
          <p:nvPr/>
        </p:nvGrpSpPr>
        <p:grpSpPr>
          <a:xfrm>
            <a:off x="345960" y="2537425"/>
            <a:ext cx="2424667" cy="1539786"/>
            <a:chOff x="311732" y="790753"/>
            <a:chExt cx="2424667" cy="15397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AE7EF3C-D0DF-1F46-AC57-10277CB02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4262" y="915352"/>
              <a:ext cx="455209" cy="45520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09B845-4A08-3C41-A737-D5E936943261}"/>
                </a:ext>
              </a:extLst>
            </p:cNvPr>
            <p:cNvSpPr/>
            <p:nvPr/>
          </p:nvSpPr>
          <p:spPr>
            <a:xfrm>
              <a:off x="1940387" y="790753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UI</a:t>
              </a:r>
              <a:endParaRPr lang="en-US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271B899D-D90C-7C4D-86E0-2AA359E06A45}"/>
                </a:ext>
              </a:extLst>
            </p:cNvPr>
            <p:cNvCxnSpPr>
              <a:cxnSpLocks/>
              <a:stCxn id="5" idx="3"/>
              <a:endCxn id="35" idx="1"/>
            </p:cNvCxnSpPr>
            <p:nvPr/>
          </p:nvCxnSpPr>
          <p:spPr>
            <a:xfrm>
              <a:off x="809471" y="1142957"/>
              <a:ext cx="520543" cy="402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7511AE1-FCDF-8848-8959-4423D66F2F06}"/>
                </a:ext>
              </a:extLst>
            </p:cNvPr>
            <p:cNvSpPr/>
            <p:nvPr/>
          </p:nvSpPr>
          <p:spPr>
            <a:xfrm>
              <a:off x="2342222" y="790753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D5D7F6C-B110-2940-BED0-97583776BF81}"/>
                </a:ext>
              </a:extLst>
            </p:cNvPr>
            <p:cNvSpPr/>
            <p:nvPr/>
          </p:nvSpPr>
          <p:spPr>
            <a:xfrm>
              <a:off x="1330014" y="1433607"/>
              <a:ext cx="266901" cy="2234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LB</a:t>
              </a:r>
              <a:endParaRPr lang="en-US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CEB8377-6E19-1B44-AF64-474F35A4A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708" y="1361920"/>
              <a:ext cx="455209" cy="45520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2989BC1-F7A3-484D-A594-D605B3844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1732" y="1829753"/>
              <a:ext cx="455209" cy="455209"/>
            </a:xfrm>
            <a:prstGeom prst="rect">
              <a:avLst/>
            </a:prstGeom>
          </p:spPr>
        </p:pic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BA5F97C-FE8C-9141-9071-B5DE700A84B9}"/>
                </a:ext>
              </a:extLst>
            </p:cNvPr>
            <p:cNvCxnSpPr>
              <a:cxnSpLocks/>
              <a:stCxn id="37" idx="3"/>
              <a:endCxn id="35" idx="1"/>
            </p:cNvCxnSpPr>
            <p:nvPr/>
          </p:nvCxnSpPr>
          <p:spPr>
            <a:xfrm flipV="1">
              <a:off x="766941" y="1545336"/>
              <a:ext cx="563073" cy="5120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7A3DDFA-AF99-7C41-B02F-4A2D62D17844}"/>
                </a:ext>
              </a:extLst>
            </p:cNvPr>
            <p:cNvCxnSpPr>
              <a:cxnSpLocks/>
              <a:stCxn id="36" idx="3"/>
              <a:endCxn id="35" idx="1"/>
            </p:cNvCxnSpPr>
            <p:nvPr/>
          </p:nvCxnSpPr>
          <p:spPr>
            <a:xfrm flipV="1">
              <a:off x="1085917" y="1545336"/>
              <a:ext cx="244097" cy="4418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501B32B-3505-D743-90B0-E107D5192D45}"/>
                </a:ext>
              </a:extLst>
            </p:cNvPr>
            <p:cNvSpPr/>
            <p:nvPr/>
          </p:nvSpPr>
          <p:spPr>
            <a:xfrm>
              <a:off x="1940387" y="1372927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UI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255A61C-54E8-9944-A198-CD071AA6F26C}"/>
                </a:ext>
              </a:extLst>
            </p:cNvPr>
            <p:cNvSpPr/>
            <p:nvPr/>
          </p:nvSpPr>
          <p:spPr>
            <a:xfrm>
              <a:off x="2342222" y="1372927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D7FD2807-497E-114B-9203-D7141AF9C2C0}"/>
                </a:ext>
              </a:extLst>
            </p:cNvPr>
            <p:cNvSpPr/>
            <p:nvPr/>
          </p:nvSpPr>
          <p:spPr>
            <a:xfrm>
              <a:off x="1940387" y="1958425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UI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8777A91-2984-F548-B88A-EC1B646AF189}"/>
                </a:ext>
              </a:extLst>
            </p:cNvPr>
            <p:cNvSpPr/>
            <p:nvPr/>
          </p:nvSpPr>
          <p:spPr>
            <a:xfrm>
              <a:off x="2342222" y="1958425"/>
              <a:ext cx="394177" cy="37211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200" dirty="0"/>
                <a:t>API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D2073B5-ADC0-2C4B-887B-56B255F4DE9E}"/>
                </a:ext>
              </a:extLst>
            </p:cNvPr>
            <p:cNvCxnSpPr>
              <a:cxnSpLocks/>
              <a:stCxn id="35" idx="3"/>
              <a:endCxn id="6" idx="1"/>
            </p:cNvCxnSpPr>
            <p:nvPr/>
          </p:nvCxnSpPr>
          <p:spPr>
            <a:xfrm flipV="1">
              <a:off x="1596915" y="976810"/>
              <a:ext cx="343472" cy="5685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5F8B5E7-C800-B94E-8385-45D47B060EE7}"/>
                </a:ext>
              </a:extLst>
            </p:cNvPr>
            <p:cNvCxnSpPr>
              <a:cxnSpLocks/>
              <a:stCxn id="35" idx="3"/>
              <a:endCxn id="46" idx="1"/>
            </p:cNvCxnSpPr>
            <p:nvPr/>
          </p:nvCxnSpPr>
          <p:spPr>
            <a:xfrm>
              <a:off x="1596915" y="1545336"/>
              <a:ext cx="343472" cy="13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B308BAE-5603-7C45-BD51-E0D395B6AE9D}"/>
                </a:ext>
              </a:extLst>
            </p:cNvPr>
            <p:cNvCxnSpPr>
              <a:cxnSpLocks/>
              <a:stCxn id="35" idx="3"/>
              <a:endCxn id="48" idx="1"/>
            </p:cNvCxnSpPr>
            <p:nvPr/>
          </p:nvCxnSpPr>
          <p:spPr>
            <a:xfrm>
              <a:off x="1596915" y="1545336"/>
              <a:ext cx="343472" cy="599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0D61E52E-970E-094A-B009-86247E25AF92}"/>
              </a:ext>
            </a:extLst>
          </p:cNvPr>
          <p:cNvGrpSpPr/>
          <p:nvPr/>
        </p:nvGrpSpPr>
        <p:grpSpPr>
          <a:xfrm>
            <a:off x="2843091" y="3210685"/>
            <a:ext cx="560758" cy="179268"/>
            <a:chOff x="2993680" y="3314102"/>
            <a:chExt cx="560758" cy="179268"/>
          </a:xfrm>
        </p:grpSpPr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F7A3858A-2A6C-4A4A-AF12-B2A98C5EF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16" y="3314102"/>
              <a:ext cx="5508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A73204AE-7367-E144-A349-2B7775D47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732" y="3403736"/>
              <a:ext cx="5508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0B49C0B4-3CB5-C147-AC7C-0C170A163668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80" y="3490397"/>
              <a:ext cx="554874" cy="29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6" name="Rectangle 255">
            <a:extLst>
              <a:ext uri="{FF2B5EF4-FFF2-40B4-BE49-F238E27FC236}">
                <a16:creationId xmlns:a16="http://schemas.microsoft.com/office/drawing/2014/main" id="{C1C20F86-F4F5-B44A-A906-9F70A23BE6C9}"/>
              </a:ext>
            </a:extLst>
          </p:cNvPr>
          <p:cNvSpPr/>
          <p:nvPr/>
        </p:nvSpPr>
        <p:spPr>
          <a:xfrm>
            <a:off x="6571620" y="3403737"/>
            <a:ext cx="864897" cy="325536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rgbClr val="F89829"/>
                </a:solidFill>
              </a:rPr>
              <a:t>Zookeeper</a:t>
            </a:r>
            <a:endParaRPr lang="en-US" sz="1200" dirty="0">
              <a:solidFill>
                <a:srgbClr val="F89829"/>
              </a:solidFill>
            </a:endParaRPr>
          </a:p>
        </p:txBody>
      </p: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1144EC17-C220-B246-804B-652CBD703F51}"/>
              </a:ext>
            </a:extLst>
          </p:cNvPr>
          <p:cNvCxnSpPr>
            <a:cxnSpLocks/>
            <a:stCxn id="61" idx="3"/>
            <a:endCxn id="256" idx="1"/>
          </p:cNvCxnSpPr>
          <p:nvPr/>
        </p:nvCxnSpPr>
        <p:spPr>
          <a:xfrm>
            <a:off x="5239722" y="2011169"/>
            <a:ext cx="1331898" cy="1555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66" name="Picture 265">
            <a:extLst>
              <a:ext uri="{FF2B5EF4-FFF2-40B4-BE49-F238E27FC236}">
                <a16:creationId xmlns:a16="http://schemas.microsoft.com/office/drawing/2014/main" id="{4B808102-D9F6-A14F-B909-9D4EA5340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078" y="973932"/>
            <a:ext cx="387825" cy="627571"/>
          </a:xfrm>
          <a:prstGeom prst="rect">
            <a:avLst/>
          </a:prstGeom>
        </p:spPr>
      </p:pic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376912DC-3A86-024E-8C3B-F28AE1CEE29A}"/>
              </a:ext>
            </a:extLst>
          </p:cNvPr>
          <p:cNvCxnSpPr>
            <a:cxnSpLocks/>
            <a:stCxn id="298" idx="3"/>
            <a:endCxn id="256" idx="1"/>
          </p:cNvCxnSpPr>
          <p:nvPr/>
        </p:nvCxnSpPr>
        <p:spPr>
          <a:xfrm flipV="1">
            <a:off x="5240886" y="3566505"/>
            <a:ext cx="1330734" cy="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6" name="Straight Arrow Connector 305">
            <a:extLst>
              <a:ext uri="{FF2B5EF4-FFF2-40B4-BE49-F238E27FC236}">
                <a16:creationId xmlns:a16="http://schemas.microsoft.com/office/drawing/2014/main" id="{C503E6F0-E086-1E47-9EC5-1BE1D13F6840}"/>
              </a:ext>
            </a:extLst>
          </p:cNvPr>
          <p:cNvCxnSpPr>
            <a:cxnSpLocks/>
            <a:stCxn id="67" idx="3"/>
            <a:endCxn id="256" idx="1"/>
          </p:cNvCxnSpPr>
          <p:nvPr/>
        </p:nvCxnSpPr>
        <p:spPr>
          <a:xfrm flipV="1">
            <a:off x="5239721" y="3566505"/>
            <a:ext cx="1331899" cy="1575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7" name="Can 296">
            <a:extLst>
              <a:ext uri="{FF2B5EF4-FFF2-40B4-BE49-F238E27FC236}">
                <a16:creationId xmlns:a16="http://schemas.microsoft.com/office/drawing/2014/main" id="{84EF176A-AF97-3B46-8EA6-331BA59CA2ED}"/>
              </a:ext>
            </a:extLst>
          </p:cNvPr>
          <p:cNvSpPr/>
          <p:nvPr/>
        </p:nvSpPr>
        <p:spPr>
          <a:xfrm rot="5400000">
            <a:off x="4442221" y="2744464"/>
            <a:ext cx="243362" cy="1203626"/>
          </a:xfrm>
          <a:prstGeom prst="can">
            <a:avLst/>
          </a:prstGeom>
          <a:ln>
            <a:solidFill>
              <a:srgbClr val="9596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Click Channel p1</a:t>
            </a: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6E4C6C77-EA41-2A40-A33E-C6A83FA416FF}"/>
              </a:ext>
            </a:extLst>
          </p:cNvPr>
          <p:cNvSpPr/>
          <p:nvPr/>
        </p:nvSpPr>
        <p:spPr>
          <a:xfrm>
            <a:off x="3862487" y="2984910"/>
            <a:ext cx="1378399" cy="1183029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rgbClr val="F89829"/>
                </a:solidFill>
              </a:rPr>
              <a:t>Broker2</a:t>
            </a:r>
            <a:endParaRPr lang="en-US" sz="1200" dirty="0">
              <a:solidFill>
                <a:srgbClr val="F89829"/>
              </a:solidFill>
            </a:endParaRPr>
          </a:p>
        </p:txBody>
      </p:sp>
      <p:sp>
        <p:nvSpPr>
          <p:cNvPr id="52" name="Can 51">
            <a:extLst>
              <a:ext uri="{FF2B5EF4-FFF2-40B4-BE49-F238E27FC236}">
                <a16:creationId xmlns:a16="http://schemas.microsoft.com/office/drawing/2014/main" id="{293A9799-A71A-CA48-AC1E-CF472E12213E}"/>
              </a:ext>
            </a:extLst>
          </p:cNvPr>
          <p:cNvSpPr/>
          <p:nvPr/>
        </p:nvSpPr>
        <p:spPr>
          <a:xfrm rot="5400000">
            <a:off x="4442221" y="3060088"/>
            <a:ext cx="243362" cy="1203626"/>
          </a:xfrm>
          <a:prstGeom prst="ca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Click Channel p2</a:t>
            </a:r>
          </a:p>
        </p:txBody>
      </p:sp>
      <p:sp>
        <p:nvSpPr>
          <p:cNvPr id="54" name="Can 53">
            <a:extLst>
              <a:ext uri="{FF2B5EF4-FFF2-40B4-BE49-F238E27FC236}">
                <a16:creationId xmlns:a16="http://schemas.microsoft.com/office/drawing/2014/main" id="{6EB3A71C-6EDC-534B-BA8D-79A9FCC57A26}"/>
              </a:ext>
            </a:extLst>
          </p:cNvPr>
          <p:cNvSpPr/>
          <p:nvPr/>
        </p:nvSpPr>
        <p:spPr>
          <a:xfrm rot="5400000">
            <a:off x="4441056" y="3371397"/>
            <a:ext cx="243362" cy="1203626"/>
          </a:xfrm>
          <a:prstGeom prst="can">
            <a:avLst/>
          </a:prstGeom>
          <a:ln>
            <a:solidFill>
              <a:srgbClr val="9596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/>
              <a:t>Click Channel p3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30CF103-06B7-0A49-BF0E-1C21C351227A}"/>
              </a:ext>
            </a:extLst>
          </p:cNvPr>
          <p:cNvGrpSpPr/>
          <p:nvPr/>
        </p:nvGrpSpPr>
        <p:grpSpPr>
          <a:xfrm>
            <a:off x="3861323" y="1419654"/>
            <a:ext cx="1378399" cy="1183029"/>
            <a:chOff x="3966806" y="2889629"/>
            <a:chExt cx="1378399" cy="1183029"/>
          </a:xfrm>
        </p:grpSpPr>
        <p:sp>
          <p:nvSpPr>
            <p:cNvPr id="60" name="Can 59">
              <a:extLst>
                <a:ext uri="{FF2B5EF4-FFF2-40B4-BE49-F238E27FC236}">
                  <a16:creationId xmlns:a16="http://schemas.microsoft.com/office/drawing/2014/main" id="{CFEF4F01-5946-A642-BFD6-F1AB2FFEF7FD}"/>
                </a:ext>
              </a:extLst>
            </p:cNvPr>
            <p:cNvSpPr/>
            <p:nvPr/>
          </p:nvSpPr>
          <p:spPr>
            <a:xfrm rot="5400000">
              <a:off x="4546540" y="2649183"/>
              <a:ext cx="243362" cy="1203626"/>
            </a:xfrm>
            <a:prstGeom prst="can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/>
                <a:t>Click Channel p1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28C6931-8EEC-9C48-B527-9C71C25F4AF1}"/>
                </a:ext>
              </a:extLst>
            </p:cNvPr>
            <p:cNvSpPr/>
            <p:nvPr/>
          </p:nvSpPr>
          <p:spPr>
            <a:xfrm>
              <a:off x="3966806" y="2889629"/>
              <a:ext cx="1378399" cy="1183029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100" dirty="0">
                  <a:solidFill>
                    <a:srgbClr val="F89829"/>
                  </a:solidFill>
                </a:rPr>
                <a:t>Broker1</a:t>
              </a:r>
              <a:endParaRPr lang="en-US" sz="1200" dirty="0">
                <a:solidFill>
                  <a:srgbClr val="F89829"/>
                </a:solidFill>
              </a:endParaRPr>
            </a:p>
          </p:txBody>
        </p:sp>
      </p:grpSp>
      <p:sp>
        <p:nvSpPr>
          <p:cNvPr id="58" name="Can 57">
            <a:extLst>
              <a:ext uri="{FF2B5EF4-FFF2-40B4-BE49-F238E27FC236}">
                <a16:creationId xmlns:a16="http://schemas.microsoft.com/office/drawing/2014/main" id="{565C3681-6F21-C642-9EFD-69A789CE7221}"/>
              </a:ext>
            </a:extLst>
          </p:cNvPr>
          <p:cNvSpPr/>
          <p:nvPr/>
        </p:nvSpPr>
        <p:spPr>
          <a:xfrm rot="5400000">
            <a:off x="4441057" y="1494832"/>
            <a:ext cx="243362" cy="1203626"/>
          </a:xfrm>
          <a:prstGeom prst="can">
            <a:avLst/>
          </a:prstGeom>
          <a:ln>
            <a:solidFill>
              <a:srgbClr val="9596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/>
              <a:t>Click Channel p2</a:t>
            </a:r>
          </a:p>
        </p:txBody>
      </p:sp>
      <p:sp>
        <p:nvSpPr>
          <p:cNvPr id="59" name="Can 58">
            <a:extLst>
              <a:ext uri="{FF2B5EF4-FFF2-40B4-BE49-F238E27FC236}">
                <a16:creationId xmlns:a16="http://schemas.microsoft.com/office/drawing/2014/main" id="{0D795DB3-72A4-2A49-8E47-306CAF57E34B}"/>
              </a:ext>
            </a:extLst>
          </p:cNvPr>
          <p:cNvSpPr/>
          <p:nvPr/>
        </p:nvSpPr>
        <p:spPr>
          <a:xfrm rot="5400000">
            <a:off x="4441056" y="1804797"/>
            <a:ext cx="243362" cy="1203626"/>
          </a:xfrm>
          <a:prstGeom prst="can">
            <a:avLst/>
          </a:prstGeom>
          <a:ln>
            <a:solidFill>
              <a:srgbClr val="9596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/>
              <a:t>Click Channel p3</a:t>
            </a:r>
          </a:p>
        </p:txBody>
      </p:sp>
      <p:sp>
        <p:nvSpPr>
          <p:cNvPr id="66" name="Can 65">
            <a:extLst>
              <a:ext uri="{FF2B5EF4-FFF2-40B4-BE49-F238E27FC236}">
                <a16:creationId xmlns:a16="http://schemas.microsoft.com/office/drawing/2014/main" id="{3038EC59-4BC0-CF43-895B-D9315EDC86DB}"/>
              </a:ext>
            </a:extLst>
          </p:cNvPr>
          <p:cNvSpPr/>
          <p:nvPr/>
        </p:nvSpPr>
        <p:spPr>
          <a:xfrm rot="5400000">
            <a:off x="4441056" y="4309720"/>
            <a:ext cx="243362" cy="1203626"/>
          </a:xfrm>
          <a:prstGeom prst="can">
            <a:avLst/>
          </a:prstGeom>
          <a:ln>
            <a:solidFill>
              <a:srgbClr val="9596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/>
              <a:t>Click Channel p1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BEA709C-4978-ED4A-9CB0-97BB1E9EDBD7}"/>
              </a:ext>
            </a:extLst>
          </p:cNvPr>
          <p:cNvSpPr/>
          <p:nvPr/>
        </p:nvSpPr>
        <p:spPr>
          <a:xfrm>
            <a:off x="3861322" y="4550166"/>
            <a:ext cx="1378399" cy="1183029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rgbClr val="F89829"/>
                </a:solidFill>
              </a:rPr>
              <a:t>Broker3</a:t>
            </a:r>
            <a:endParaRPr lang="en-US" sz="1200" dirty="0">
              <a:solidFill>
                <a:srgbClr val="F89829"/>
              </a:solidFill>
            </a:endParaRPr>
          </a:p>
        </p:txBody>
      </p:sp>
      <p:sp>
        <p:nvSpPr>
          <p:cNvPr id="64" name="Can 63">
            <a:extLst>
              <a:ext uri="{FF2B5EF4-FFF2-40B4-BE49-F238E27FC236}">
                <a16:creationId xmlns:a16="http://schemas.microsoft.com/office/drawing/2014/main" id="{9470611B-1E31-1642-9A74-B6549F3B6F68}"/>
              </a:ext>
            </a:extLst>
          </p:cNvPr>
          <p:cNvSpPr/>
          <p:nvPr/>
        </p:nvSpPr>
        <p:spPr>
          <a:xfrm rot="5400000">
            <a:off x="4441056" y="4625344"/>
            <a:ext cx="243362" cy="1203626"/>
          </a:xfrm>
          <a:prstGeom prst="can">
            <a:avLst/>
          </a:prstGeom>
          <a:ln>
            <a:solidFill>
              <a:srgbClr val="9596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dirty="0"/>
              <a:t>Click Channel p2</a:t>
            </a:r>
          </a:p>
        </p:txBody>
      </p:sp>
      <p:sp>
        <p:nvSpPr>
          <p:cNvPr id="65" name="Can 64">
            <a:extLst>
              <a:ext uri="{FF2B5EF4-FFF2-40B4-BE49-F238E27FC236}">
                <a16:creationId xmlns:a16="http://schemas.microsoft.com/office/drawing/2014/main" id="{AF9402D5-1840-6B46-92EA-A74FCD09151F}"/>
              </a:ext>
            </a:extLst>
          </p:cNvPr>
          <p:cNvSpPr/>
          <p:nvPr/>
        </p:nvSpPr>
        <p:spPr>
          <a:xfrm rot="5400000">
            <a:off x="4441056" y="4940550"/>
            <a:ext cx="243362" cy="1203626"/>
          </a:xfrm>
          <a:prstGeom prst="ca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000" dirty="0"/>
              <a:t>Click Channel p3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59DB16C-C8BB-5D42-B8A1-5091EE796FB3}"/>
              </a:ext>
            </a:extLst>
          </p:cNvPr>
          <p:cNvSpPr/>
          <p:nvPr/>
        </p:nvSpPr>
        <p:spPr>
          <a:xfrm>
            <a:off x="5053893" y="1572972"/>
            <a:ext cx="170362" cy="1694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E5E6D90-3FD3-3B42-9FED-BDA5734ED8C8}"/>
              </a:ext>
            </a:extLst>
          </p:cNvPr>
          <p:cNvSpPr/>
          <p:nvPr/>
        </p:nvSpPr>
        <p:spPr>
          <a:xfrm>
            <a:off x="5077043" y="3477008"/>
            <a:ext cx="170362" cy="1694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12ED0C7B-CFAD-BF48-83C7-27CFD21E3577}"/>
              </a:ext>
            </a:extLst>
          </p:cNvPr>
          <p:cNvSpPr/>
          <p:nvPr/>
        </p:nvSpPr>
        <p:spPr>
          <a:xfrm>
            <a:off x="5053893" y="5363682"/>
            <a:ext cx="170362" cy="169461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96D00A3-F1C4-FF4B-88F0-BDE6873BC0A7}"/>
              </a:ext>
            </a:extLst>
          </p:cNvPr>
          <p:cNvSpPr/>
          <p:nvPr/>
        </p:nvSpPr>
        <p:spPr>
          <a:xfrm>
            <a:off x="5053893" y="1902702"/>
            <a:ext cx="170362" cy="1694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AFDBBA75-889E-2B41-8DEE-A5AB104F05A6}"/>
              </a:ext>
            </a:extLst>
          </p:cNvPr>
          <p:cNvSpPr/>
          <p:nvPr/>
        </p:nvSpPr>
        <p:spPr>
          <a:xfrm>
            <a:off x="5048106" y="3141193"/>
            <a:ext cx="170362" cy="1694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34B4B9D-E6F4-4C4C-9B3B-D7F0A475F46E}"/>
              </a:ext>
            </a:extLst>
          </p:cNvPr>
          <p:cNvSpPr/>
          <p:nvPr/>
        </p:nvSpPr>
        <p:spPr>
          <a:xfrm>
            <a:off x="5048106" y="4703775"/>
            <a:ext cx="170362" cy="1694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2DAF3A6-6080-ED48-8B7A-7BCED79AD0BD}"/>
              </a:ext>
            </a:extLst>
          </p:cNvPr>
          <p:cNvSpPr/>
          <p:nvPr/>
        </p:nvSpPr>
        <p:spPr>
          <a:xfrm>
            <a:off x="5048106" y="5033654"/>
            <a:ext cx="170362" cy="1694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DB481CC7-8A07-F74E-9303-D00EA6186916}"/>
              </a:ext>
            </a:extLst>
          </p:cNvPr>
          <p:cNvSpPr/>
          <p:nvPr/>
        </p:nvSpPr>
        <p:spPr>
          <a:xfrm>
            <a:off x="5042318" y="3766226"/>
            <a:ext cx="170362" cy="1694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50082495-611D-1540-834B-85486658CABD}"/>
              </a:ext>
            </a:extLst>
          </p:cNvPr>
          <p:cNvSpPr/>
          <p:nvPr/>
        </p:nvSpPr>
        <p:spPr>
          <a:xfrm>
            <a:off x="5042318" y="2203644"/>
            <a:ext cx="170362" cy="169461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80F250-B061-6949-8A3F-EC65404896F5}"/>
              </a:ext>
            </a:extLst>
          </p:cNvPr>
          <p:cNvSpPr txBox="1"/>
          <p:nvPr/>
        </p:nvSpPr>
        <p:spPr>
          <a:xfrm>
            <a:off x="7869078" y="4873236"/>
            <a:ext cx="432292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 Guarantees of Kafka</a:t>
            </a:r>
          </a:p>
          <a:p>
            <a:pPr marL="342900" indent="-342900">
              <a:buAutoNum type="arabicPeriod"/>
            </a:pPr>
            <a:r>
              <a:rPr lang="en-US" sz="1400" dirty="0"/>
              <a:t>Kafka provides order guarantee of messages in a partition</a:t>
            </a:r>
          </a:p>
          <a:p>
            <a:pPr marL="342900" indent="-342900">
              <a:buAutoNum type="arabicPeriod"/>
            </a:pPr>
            <a:r>
              <a:rPr lang="en-US" sz="1400" dirty="0"/>
              <a:t>Produced messages are considered “committed”</a:t>
            </a:r>
          </a:p>
          <a:p>
            <a:pPr marL="342900" indent="-342900">
              <a:buAutoNum type="arabicPeriod"/>
            </a:pPr>
            <a:r>
              <a:rPr lang="en-US" sz="1400" dirty="0"/>
              <a:t>Messages that are committed are permanent (durable)</a:t>
            </a:r>
          </a:p>
          <a:p>
            <a:pPr marL="342900" indent="-342900">
              <a:buFontTx/>
              <a:buAutoNum type="arabicPeriod"/>
            </a:pPr>
            <a:r>
              <a:rPr lang="en-US" sz="1400" dirty="0"/>
              <a:t>Consumers can </a:t>
            </a:r>
            <a:r>
              <a:rPr lang="en-US" sz="1400" b="1" dirty="0"/>
              <a:t>only</a:t>
            </a:r>
            <a:r>
              <a:rPr lang="en-US" sz="1400" dirty="0"/>
              <a:t> read messages that are committed</a:t>
            </a:r>
          </a:p>
        </p:txBody>
      </p:sp>
    </p:spTree>
    <p:extLst>
      <p:ext uri="{BB962C8B-B14F-4D97-AF65-F5344CB8AC3E}">
        <p14:creationId xmlns:p14="http://schemas.microsoft.com/office/powerpoint/2010/main" val="612304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" grpId="0" animBg="1"/>
      <p:bldP spid="54" grpId="0" animBg="1"/>
      <p:bldP spid="58" grpId="0" animBg="1"/>
      <p:bldP spid="59" grpId="0" animBg="1"/>
      <p:bldP spid="66" grpId="0" animBg="1"/>
      <p:bldP spid="64" grpId="0" animBg="1"/>
      <p:bldP spid="27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6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C4C3F-0D9B-2949-BFAB-F0C3BC953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Kafaka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C3AEB-D769-A544-8A41-A11BDEF8C6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dirty="0">
                <a:solidFill>
                  <a:srgbClr val="959699"/>
                </a:solidFill>
              </a:rPr>
              <a:t>Kafka is an open-source </a:t>
            </a:r>
            <a:r>
              <a:rPr lang="en-US" sz="1600" dirty="0"/>
              <a:t>stream-processing</a:t>
            </a:r>
            <a:r>
              <a:rPr lang="en-US" sz="1600" dirty="0">
                <a:solidFill>
                  <a:srgbClr val="959699"/>
                </a:solidFill>
              </a:rPr>
              <a:t> software platform developed by LinkedIn. [It] aims to provide a </a:t>
            </a:r>
            <a:r>
              <a:rPr lang="en-US" sz="1600" dirty="0"/>
              <a:t>unified, high-throughput, low-latency platform</a:t>
            </a:r>
            <a:r>
              <a:rPr lang="en-US" sz="1600" dirty="0">
                <a:solidFill>
                  <a:srgbClr val="959699"/>
                </a:solidFill>
              </a:rPr>
              <a:t> for handling</a:t>
            </a:r>
            <a:r>
              <a:rPr lang="en-US" sz="1600" dirty="0"/>
              <a:t> real-time data feeds</a:t>
            </a:r>
            <a:r>
              <a:rPr lang="en-US" sz="1600" dirty="0">
                <a:solidFill>
                  <a:srgbClr val="959699"/>
                </a:solidFill>
              </a:rPr>
              <a:t>.</a:t>
            </a:r>
            <a:r>
              <a:rPr lang="en-US" sz="1600" baseline="30000" dirty="0">
                <a:solidFill>
                  <a:srgbClr val="959699"/>
                </a:solidFill>
              </a:rPr>
              <a:t>(Wikipedia, 2019)</a:t>
            </a:r>
          </a:p>
          <a:p>
            <a:r>
              <a:rPr lang="en-US" sz="1600" dirty="0">
                <a:solidFill>
                  <a:srgbClr val="959699"/>
                </a:solidFill>
              </a:rPr>
              <a:t>Kafka is a highly</a:t>
            </a:r>
            <a:r>
              <a:rPr lang="en-US" sz="1600" dirty="0"/>
              <a:t> scalable messaging system</a:t>
            </a:r>
            <a:r>
              <a:rPr lang="en-US" sz="1600" dirty="0">
                <a:solidFill>
                  <a:srgbClr val="959699"/>
                </a:solidFill>
              </a:rPr>
              <a:t>. [It is] a universal pipeline, </a:t>
            </a:r>
            <a:r>
              <a:rPr lang="en-US" sz="1600" dirty="0"/>
              <a:t>built around the concept of a commit log</a:t>
            </a:r>
            <a:r>
              <a:rPr lang="en-US" sz="1600" dirty="0">
                <a:solidFill>
                  <a:srgbClr val="959699"/>
                </a:solidFill>
              </a:rPr>
              <a:t>, and was built with </a:t>
            </a:r>
            <a:r>
              <a:rPr lang="en-US" sz="1600" dirty="0"/>
              <a:t>speed and scalability</a:t>
            </a:r>
            <a:r>
              <a:rPr lang="en-US" sz="1600" dirty="0">
                <a:solidFill>
                  <a:srgbClr val="959699"/>
                </a:solidFill>
              </a:rPr>
              <a:t> in mind.</a:t>
            </a:r>
            <a:r>
              <a:rPr lang="en-US" sz="1600" baseline="30000" dirty="0">
                <a:solidFill>
                  <a:srgbClr val="959699"/>
                </a:solidFill>
              </a:rPr>
              <a:t>(Koshy, 2016)</a:t>
            </a:r>
            <a:endParaRPr lang="en-US" sz="1600" dirty="0">
              <a:solidFill>
                <a:srgbClr val="959699"/>
              </a:solidFill>
            </a:endParaRPr>
          </a:p>
          <a:p>
            <a:r>
              <a:rPr lang="en-US" sz="1600" dirty="0">
                <a:solidFill>
                  <a:srgbClr val="959699"/>
                </a:solidFill>
              </a:rPr>
              <a:t>…</a:t>
            </a:r>
            <a:r>
              <a:rPr lang="en-US" sz="1600" dirty="0"/>
              <a:t>scalable, fault-tolerant, publish-subscribe messaging system</a:t>
            </a:r>
            <a:r>
              <a:rPr lang="en-US" sz="1600" dirty="0">
                <a:solidFill>
                  <a:srgbClr val="959699"/>
                </a:solidFill>
              </a:rPr>
              <a:t> that enables you to build </a:t>
            </a:r>
            <a:r>
              <a:rPr lang="en-US" sz="1600" dirty="0"/>
              <a:t>distributed</a:t>
            </a:r>
            <a:r>
              <a:rPr lang="en-US" sz="1600" dirty="0">
                <a:solidFill>
                  <a:srgbClr val="959699"/>
                </a:solidFill>
              </a:rPr>
              <a:t> applications…</a:t>
            </a:r>
            <a:r>
              <a:rPr lang="en-US" sz="1600" baseline="30000" dirty="0">
                <a:solidFill>
                  <a:srgbClr val="959699"/>
                </a:solidFill>
              </a:rPr>
              <a:t>(Posta)</a:t>
            </a:r>
          </a:p>
          <a:p>
            <a:r>
              <a:rPr lang="en-US" sz="1600" dirty="0">
                <a:solidFill>
                  <a:srgbClr val="959699"/>
                </a:solidFill>
              </a:rPr>
              <a:t>It is a horizontally </a:t>
            </a:r>
            <a:r>
              <a:rPr lang="en-US" sz="1600" dirty="0"/>
              <a:t>scalable messaging system</a:t>
            </a:r>
            <a:r>
              <a:rPr lang="en-US" sz="1600" dirty="0">
                <a:solidFill>
                  <a:srgbClr val="959699"/>
                </a:solidFill>
              </a:rPr>
              <a:t>…</a:t>
            </a:r>
            <a:r>
              <a:rPr lang="en-US" sz="1600" baseline="30000" dirty="0">
                <a:solidFill>
                  <a:srgbClr val="959699"/>
                </a:solidFill>
              </a:rPr>
              <a:t>(</a:t>
            </a:r>
            <a:r>
              <a:rPr lang="en-US" sz="1600" baseline="30000" dirty="0" err="1">
                <a:solidFill>
                  <a:srgbClr val="959699"/>
                </a:solidFill>
              </a:rPr>
              <a:t>Narkehe</a:t>
            </a:r>
            <a:r>
              <a:rPr lang="en-US" sz="1600" baseline="30000" dirty="0">
                <a:solidFill>
                  <a:srgbClr val="959699"/>
                </a:solidFill>
              </a:rPr>
              <a:t>, 2015)</a:t>
            </a:r>
          </a:p>
          <a:p>
            <a:endParaRPr lang="en-US" sz="1600" baseline="30000" dirty="0">
              <a:solidFill>
                <a:srgbClr val="959699"/>
              </a:solidFill>
            </a:endParaRPr>
          </a:p>
          <a:p>
            <a:r>
              <a:rPr lang="en-US" dirty="0"/>
              <a:t>Data</a:t>
            </a:r>
          </a:p>
          <a:p>
            <a:pPr lvl="1"/>
            <a:r>
              <a:rPr lang="en-US" dirty="0"/>
              <a:t>Stream-processing</a:t>
            </a:r>
          </a:p>
          <a:p>
            <a:pPr lvl="1"/>
            <a:r>
              <a:rPr lang="en-US" dirty="0"/>
              <a:t>Real-time</a:t>
            </a:r>
          </a:p>
          <a:p>
            <a:pPr lvl="1"/>
            <a:r>
              <a:rPr lang="en-US" dirty="0"/>
              <a:t>Publish-subscribe</a:t>
            </a:r>
          </a:p>
          <a:p>
            <a:r>
              <a:rPr lang="en-US" dirty="0"/>
              <a:t>Performance</a:t>
            </a:r>
          </a:p>
          <a:p>
            <a:pPr lvl="1"/>
            <a:r>
              <a:rPr lang="en-US" dirty="0"/>
              <a:t>High-throughput</a:t>
            </a:r>
          </a:p>
          <a:p>
            <a:pPr lvl="1"/>
            <a:r>
              <a:rPr lang="en-US" dirty="0"/>
              <a:t>Low-latency</a:t>
            </a:r>
          </a:p>
          <a:p>
            <a:pPr lvl="1"/>
            <a:r>
              <a:rPr lang="en-US" dirty="0"/>
              <a:t>Distributed/scalable</a:t>
            </a:r>
          </a:p>
          <a:p>
            <a:r>
              <a:rPr lang="en-US" dirty="0"/>
              <a:t>Reliability</a:t>
            </a:r>
          </a:p>
          <a:p>
            <a:pPr lvl="1"/>
            <a:r>
              <a:rPr lang="en-US" dirty="0"/>
              <a:t>Fault-tolerant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54C02-EEEA-F74D-BBCD-2C1DA83F97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What 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CEEC5E-CFDA-3A41-934C-461A3E35A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7285" y="3258232"/>
            <a:ext cx="1451903" cy="2349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2CA26C-F770-A34A-9953-A86A3F3D9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715" y="3383491"/>
            <a:ext cx="387825" cy="627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50E6E4-D5B3-BB48-9A64-863BCAC86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5897" y="5549392"/>
            <a:ext cx="387825" cy="627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8E609A-F2B0-354C-BCB2-1C2108F1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492182" y="2814478"/>
            <a:ext cx="609783" cy="98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6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CF2A5-B946-DF44-A3A8-9D462C10A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6217" y="3078369"/>
            <a:ext cx="5099565" cy="495077"/>
          </a:xfrm>
        </p:spPr>
        <p:txBody>
          <a:bodyPr>
            <a:normAutofit fontScale="90000"/>
          </a:bodyPr>
          <a:lstStyle/>
          <a:p>
            <a:r>
              <a:rPr lang="en-US" dirty="0"/>
              <a:t>Case Study – Underwriting Modernization</a:t>
            </a:r>
          </a:p>
        </p:txBody>
      </p:sp>
    </p:spTree>
    <p:extLst>
      <p:ext uri="{BB962C8B-B14F-4D97-AF65-F5344CB8AC3E}">
        <p14:creationId xmlns:p14="http://schemas.microsoft.com/office/powerpoint/2010/main" val="15902995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6486-46E3-954E-A62E-7AF6318E6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– Underwriting Modernization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6BD817-5A79-1A44-80D4-5C9F80BD6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a Policy Admin System</a:t>
            </a:r>
          </a:p>
          <a:p>
            <a:pPr lvl="1"/>
            <a:r>
              <a:rPr lang="en-US" dirty="0"/>
              <a:t>Agent or Underwriter logins in and creates Policies</a:t>
            </a:r>
          </a:p>
          <a:p>
            <a:r>
              <a:rPr lang="en-US" dirty="0"/>
              <a:t>Real-time event driven platform for Agents</a:t>
            </a:r>
          </a:p>
          <a:p>
            <a:r>
              <a:rPr lang="en-US" dirty="0"/>
              <a:t>Real-time features</a:t>
            </a:r>
          </a:p>
          <a:p>
            <a:pPr lvl="1"/>
            <a:r>
              <a:rPr lang="en-US" dirty="0"/>
              <a:t>Policy dashboard</a:t>
            </a:r>
          </a:p>
          <a:p>
            <a:pPr lvl="1"/>
            <a:r>
              <a:rPr lang="en-US" dirty="0"/>
              <a:t>Dec printing</a:t>
            </a:r>
          </a:p>
          <a:p>
            <a:pPr lvl="1"/>
            <a:r>
              <a:rPr lang="en-US" dirty="0"/>
              <a:t>Billing accounts</a:t>
            </a:r>
          </a:p>
          <a:p>
            <a:pPr lvl="1"/>
            <a:r>
              <a:rPr lang="en-US" dirty="0"/>
              <a:t>Reconciliation</a:t>
            </a:r>
          </a:p>
          <a:p>
            <a:pPr lvl="1"/>
            <a:r>
              <a:rPr lang="en-US" dirty="0"/>
              <a:t>Policy referral/approval</a:t>
            </a:r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7E529-E3A6-4B44-906A-05B73A0E56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Underwriting Modernization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1DCBF5-BD3C-6F45-809F-B11E8103D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935" y="2310128"/>
            <a:ext cx="7061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47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8BB09-C05E-8249-94CD-589D3C3A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291456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3AEC-6CF2-2249-98AC-89681452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- Underwriting Modernization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B3E88-AB3C-6843-920A-EF8ACE5EA0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Pubsub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8DB075-6B33-7248-A7CE-10756CEF49A8}"/>
              </a:ext>
            </a:extLst>
          </p:cNvPr>
          <p:cNvSpPr/>
          <p:nvPr/>
        </p:nvSpPr>
        <p:spPr>
          <a:xfrm>
            <a:off x="1951630" y="2932562"/>
            <a:ext cx="1869744" cy="992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Policy Administration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32CC26-DDAE-F142-97AB-9DB7565D1253}"/>
              </a:ext>
            </a:extLst>
          </p:cNvPr>
          <p:cNvSpPr/>
          <p:nvPr/>
        </p:nvSpPr>
        <p:spPr>
          <a:xfrm>
            <a:off x="8668601" y="1389195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Policy Dashboard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29A80F6B-FB9F-A443-9F35-0DCCB905891E}"/>
              </a:ext>
            </a:extLst>
          </p:cNvPr>
          <p:cNvSpPr/>
          <p:nvPr/>
        </p:nvSpPr>
        <p:spPr>
          <a:xfrm rot="5400000">
            <a:off x="5713862" y="2497538"/>
            <a:ext cx="764275" cy="18697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Pubsub</a:t>
            </a:r>
            <a:r>
              <a:rPr lang="en-US" dirty="0"/>
              <a:t> System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32A849-D28F-9241-8A1E-79086050ED9C}"/>
              </a:ext>
            </a:extLst>
          </p:cNvPr>
          <p:cNvSpPr/>
          <p:nvPr/>
        </p:nvSpPr>
        <p:spPr>
          <a:xfrm>
            <a:off x="8668601" y="2399196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Billing Accounts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5ED852-C4A2-D24E-BB2E-2F4F27FBF653}"/>
              </a:ext>
            </a:extLst>
          </p:cNvPr>
          <p:cNvSpPr/>
          <p:nvPr/>
        </p:nvSpPr>
        <p:spPr>
          <a:xfrm>
            <a:off x="8668601" y="3409197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Reconciliation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05F3A-85E2-7E4C-9488-72333EDEA843}"/>
              </a:ext>
            </a:extLst>
          </p:cNvPr>
          <p:cNvSpPr/>
          <p:nvPr/>
        </p:nvSpPr>
        <p:spPr>
          <a:xfrm>
            <a:off x="8668601" y="4419198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etc.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1546EB-33A4-944C-B5F9-1AED0DF15A20}"/>
              </a:ext>
            </a:extLst>
          </p:cNvPr>
          <p:cNvCxnSpPr>
            <a:stCxn id="8" idx="1"/>
            <a:endCxn id="7" idx="1"/>
          </p:cNvCxnSpPr>
          <p:nvPr/>
        </p:nvCxnSpPr>
        <p:spPr>
          <a:xfrm flipV="1">
            <a:off x="7030871" y="1713028"/>
            <a:ext cx="1637730" cy="171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AB07F-7189-D549-B04B-2737F1F9BB3A}"/>
              </a:ext>
            </a:extLst>
          </p:cNvPr>
          <p:cNvCxnSpPr>
            <a:cxnSpLocks/>
            <a:stCxn id="8" idx="1"/>
            <a:endCxn id="9" idx="1"/>
          </p:cNvCxnSpPr>
          <p:nvPr/>
        </p:nvCxnSpPr>
        <p:spPr>
          <a:xfrm flipV="1">
            <a:off x="7030871" y="2723029"/>
            <a:ext cx="1637730" cy="709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0BA2FF-4C9E-6A4A-B45F-40527F7E543E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7030871" y="3432410"/>
            <a:ext cx="1637730" cy="300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E7BCB7-35FF-9244-88AF-87A4C3EC3FD0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>
            <a:off x="7030871" y="3432410"/>
            <a:ext cx="1637730" cy="131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4E75DB-B6BF-084D-8B4E-1A3DE77AAC44}"/>
              </a:ext>
            </a:extLst>
          </p:cNvPr>
          <p:cNvCxnSpPr>
            <a:cxnSpLocks/>
            <a:stCxn id="5" idx="3"/>
            <a:endCxn id="8" idx="3"/>
          </p:cNvCxnSpPr>
          <p:nvPr/>
        </p:nvCxnSpPr>
        <p:spPr>
          <a:xfrm>
            <a:off x="3821374" y="3429000"/>
            <a:ext cx="1339755" cy="3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C8F0DEE-6AAA-B04E-AACC-CD7FF882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35" y="3077719"/>
            <a:ext cx="724043" cy="72404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D6219B7-4667-E74A-93D7-0869F97950B0}"/>
              </a:ext>
            </a:extLst>
          </p:cNvPr>
          <p:cNvGrpSpPr/>
          <p:nvPr/>
        </p:nvGrpSpPr>
        <p:grpSpPr>
          <a:xfrm>
            <a:off x="1319171" y="3350106"/>
            <a:ext cx="560758" cy="179268"/>
            <a:chOff x="2993680" y="3314102"/>
            <a:chExt cx="560758" cy="17926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A4F4B6D-081F-404E-8941-610CDAFC4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16" y="3314102"/>
              <a:ext cx="5508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AC00A7A-7931-0740-9AE4-CABBBDE991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732" y="3403736"/>
              <a:ext cx="5508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BF9BF5B-1C9F-9C4F-84F0-9BBAE71D0C47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80" y="3490397"/>
              <a:ext cx="554874" cy="29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64062A-62F3-1346-94B1-72898C92B24F}"/>
              </a:ext>
            </a:extLst>
          </p:cNvPr>
          <p:cNvSpPr txBox="1"/>
          <p:nvPr/>
        </p:nvSpPr>
        <p:spPr>
          <a:xfrm>
            <a:off x="1114681" y="2625458"/>
            <a:ext cx="963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Transactions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1AEDA2-A05D-EE44-853C-94111C9BB5C0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1596608" y="2902457"/>
            <a:ext cx="0" cy="33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405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3AEC-6CF2-2249-98AC-89681452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- Underwriting Modernization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B3E88-AB3C-6843-920A-EF8ACE5EA0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538" y="403654"/>
            <a:ext cx="11117262" cy="27738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Pubsub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8DB075-6B33-7248-A7CE-10756CEF49A8}"/>
              </a:ext>
            </a:extLst>
          </p:cNvPr>
          <p:cNvSpPr/>
          <p:nvPr/>
        </p:nvSpPr>
        <p:spPr>
          <a:xfrm>
            <a:off x="1951630" y="2932562"/>
            <a:ext cx="1869744" cy="992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Policy Administration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32CC26-DDAE-F142-97AB-9DB7565D1253}"/>
              </a:ext>
            </a:extLst>
          </p:cNvPr>
          <p:cNvSpPr/>
          <p:nvPr/>
        </p:nvSpPr>
        <p:spPr>
          <a:xfrm>
            <a:off x="9583001" y="1389195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Policy Dashboard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29A80F6B-FB9F-A443-9F35-0DCCB905891E}"/>
              </a:ext>
            </a:extLst>
          </p:cNvPr>
          <p:cNvSpPr/>
          <p:nvPr/>
        </p:nvSpPr>
        <p:spPr>
          <a:xfrm rot="5400000">
            <a:off x="6117950" y="2497540"/>
            <a:ext cx="764275" cy="18697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Tx Channel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32A849-D28F-9241-8A1E-79086050ED9C}"/>
              </a:ext>
            </a:extLst>
          </p:cNvPr>
          <p:cNvSpPr/>
          <p:nvPr/>
        </p:nvSpPr>
        <p:spPr>
          <a:xfrm>
            <a:off x="9583001" y="2399196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Billing Accounts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5ED852-C4A2-D24E-BB2E-2F4F27FBF653}"/>
              </a:ext>
            </a:extLst>
          </p:cNvPr>
          <p:cNvSpPr/>
          <p:nvPr/>
        </p:nvSpPr>
        <p:spPr>
          <a:xfrm>
            <a:off x="9583001" y="3409197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Reconciliation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05F3A-85E2-7E4C-9488-72333EDEA843}"/>
              </a:ext>
            </a:extLst>
          </p:cNvPr>
          <p:cNvSpPr/>
          <p:nvPr/>
        </p:nvSpPr>
        <p:spPr>
          <a:xfrm>
            <a:off x="9583001" y="4419198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etc.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1546EB-33A4-944C-B5F9-1AED0DF15A20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flipV="1">
            <a:off x="7434959" y="1713028"/>
            <a:ext cx="2148042" cy="1719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AB07F-7189-D549-B04B-2737F1F9BB3A}"/>
              </a:ext>
            </a:extLst>
          </p:cNvPr>
          <p:cNvCxnSpPr>
            <a:cxnSpLocks/>
            <a:stCxn id="8" idx="1"/>
            <a:endCxn id="9" idx="1"/>
          </p:cNvCxnSpPr>
          <p:nvPr/>
        </p:nvCxnSpPr>
        <p:spPr>
          <a:xfrm flipV="1">
            <a:off x="7434959" y="2723029"/>
            <a:ext cx="2148042" cy="70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0BA2FF-4C9E-6A4A-B45F-40527F7E543E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7434959" y="3432412"/>
            <a:ext cx="2148042" cy="3006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E7BCB7-35FF-9244-88AF-87A4C3EC3FD0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>
            <a:off x="7434959" y="3432412"/>
            <a:ext cx="2148042" cy="131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4E75DB-B6BF-084D-8B4E-1A3DE77AAC44}"/>
              </a:ext>
            </a:extLst>
          </p:cNvPr>
          <p:cNvCxnSpPr>
            <a:cxnSpLocks/>
            <a:stCxn id="5" idx="3"/>
            <a:endCxn id="8" idx="3"/>
          </p:cNvCxnSpPr>
          <p:nvPr/>
        </p:nvCxnSpPr>
        <p:spPr>
          <a:xfrm>
            <a:off x="3821374" y="3429000"/>
            <a:ext cx="1743843" cy="3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C8F0DEE-6AAA-B04E-AACC-CD7FF882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35" y="3077719"/>
            <a:ext cx="724043" cy="72404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D6219B7-4667-E74A-93D7-0869F97950B0}"/>
              </a:ext>
            </a:extLst>
          </p:cNvPr>
          <p:cNvGrpSpPr/>
          <p:nvPr/>
        </p:nvGrpSpPr>
        <p:grpSpPr>
          <a:xfrm>
            <a:off x="1319171" y="3350106"/>
            <a:ext cx="560758" cy="179268"/>
            <a:chOff x="2993680" y="3314102"/>
            <a:chExt cx="560758" cy="17926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A4F4B6D-081F-404E-8941-610CDAFC4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16" y="3314102"/>
              <a:ext cx="5508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AC00A7A-7931-0740-9AE4-CABBBDE991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732" y="3403736"/>
              <a:ext cx="5508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BF9BF5B-1C9F-9C4F-84F0-9BBAE71D0C47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80" y="3490397"/>
              <a:ext cx="554874" cy="29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64062A-62F3-1346-94B1-72898C92B24F}"/>
              </a:ext>
            </a:extLst>
          </p:cNvPr>
          <p:cNvSpPr txBox="1"/>
          <p:nvPr/>
        </p:nvSpPr>
        <p:spPr>
          <a:xfrm>
            <a:off x="1114681" y="2625458"/>
            <a:ext cx="963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Transactions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1AEDA2-A05D-EE44-853C-94111C9BB5C0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1596608" y="2902457"/>
            <a:ext cx="0" cy="33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C8BCE5C7-1107-184B-8751-32122DC1CB83}"/>
              </a:ext>
            </a:extLst>
          </p:cNvPr>
          <p:cNvSpPr/>
          <p:nvPr/>
        </p:nvSpPr>
        <p:spPr>
          <a:xfrm>
            <a:off x="5123877" y="2625458"/>
            <a:ext cx="2884458" cy="1427993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IBM MQ</a:t>
            </a:r>
          </a:p>
        </p:txBody>
      </p:sp>
    </p:spTree>
    <p:extLst>
      <p:ext uri="{BB962C8B-B14F-4D97-AF65-F5344CB8AC3E}">
        <p14:creationId xmlns:p14="http://schemas.microsoft.com/office/powerpoint/2010/main" val="4076205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3AEC-6CF2-2249-98AC-89681452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- Underwriting Modernization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B3E88-AB3C-6843-920A-EF8ACE5EA0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538" y="403654"/>
            <a:ext cx="11117262" cy="27738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Pubsub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8DB075-6B33-7248-A7CE-10756CEF49A8}"/>
              </a:ext>
            </a:extLst>
          </p:cNvPr>
          <p:cNvSpPr/>
          <p:nvPr/>
        </p:nvSpPr>
        <p:spPr>
          <a:xfrm>
            <a:off x="1951630" y="2932562"/>
            <a:ext cx="1869744" cy="992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Policy Administration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32CC26-DDAE-F142-97AB-9DB7565D1253}"/>
              </a:ext>
            </a:extLst>
          </p:cNvPr>
          <p:cNvSpPr/>
          <p:nvPr/>
        </p:nvSpPr>
        <p:spPr>
          <a:xfrm>
            <a:off x="9583001" y="1389195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Policy Dashboard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29A80F6B-FB9F-A443-9F35-0DCCB905891E}"/>
              </a:ext>
            </a:extLst>
          </p:cNvPr>
          <p:cNvSpPr/>
          <p:nvPr/>
        </p:nvSpPr>
        <p:spPr>
          <a:xfrm rot="5400000">
            <a:off x="4778991" y="2497539"/>
            <a:ext cx="764275" cy="186974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Tx Channel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32A849-D28F-9241-8A1E-79086050ED9C}"/>
              </a:ext>
            </a:extLst>
          </p:cNvPr>
          <p:cNvSpPr/>
          <p:nvPr/>
        </p:nvSpPr>
        <p:spPr>
          <a:xfrm>
            <a:off x="9583001" y="2399196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Billing Accounts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5ED852-C4A2-D24E-BB2E-2F4F27FBF653}"/>
              </a:ext>
            </a:extLst>
          </p:cNvPr>
          <p:cNvSpPr/>
          <p:nvPr/>
        </p:nvSpPr>
        <p:spPr>
          <a:xfrm>
            <a:off x="9583001" y="3409197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Reconciliation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05F3A-85E2-7E4C-9488-72333EDEA843}"/>
              </a:ext>
            </a:extLst>
          </p:cNvPr>
          <p:cNvSpPr/>
          <p:nvPr/>
        </p:nvSpPr>
        <p:spPr>
          <a:xfrm>
            <a:off x="9583001" y="4419198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etc.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41546EB-33A4-944C-B5F9-1AED0DF15A20}"/>
              </a:ext>
            </a:extLst>
          </p:cNvPr>
          <p:cNvCxnSpPr>
            <a:cxnSpLocks/>
            <a:stCxn id="8" idx="1"/>
            <a:endCxn id="41" idx="3"/>
          </p:cNvCxnSpPr>
          <p:nvPr/>
        </p:nvCxnSpPr>
        <p:spPr>
          <a:xfrm flipV="1">
            <a:off x="6096000" y="1707346"/>
            <a:ext cx="1326094" cy="1725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2AB07F-7189-D549-B04B-2737F1F9BB3A}"/>
              </a:ext>
            </a:extLst>
          </p:cNvPr>
          <p:cNvCxnSpPr>
            <a:cxnSpLocks/>
            <a:stCxn id="8" idx="1"/>
            <a:endCxn id="42" idx="3"/>
          </p:cNvCxnSpPr>
          <p:nvPr/>
        </p:nvCxnSpPr>
        <p:spPr>
          <a:xfrm flipV="1">
            <a:off x="6096000" y="2723029"/>
            <a:ext cx="1326094" cy="7093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B0BA2FF-4C9E-6A4A-B45F-40527F7E543E}"/>
              </a:ext>
            </a:extLst>
          </p:cNvPr>
          <p:cNvCxnSpPr>
            <a:cxnSpLocks/>
            <a:stCxn id="8" idx="1"/>
            <a:endCxn id="44" idx="3"/>
          </p:cNvCxnSpPr>
          <p:nvPr/>
        </p:nvCxnSpPr>
        <p:spPr>
          <a:xfrm>
            <a:off x="6096000" y="3432411"/>
            <a:ext cx="1326094" cy="30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0E7BCB7-35FF-9244-88AF-87A4C3EC3FD0}"/>
              </a:ext>
            </a:extLst>
          </p:cNvPr>
          <p:cNvCxnSpPr>
            <a:cxnSpLocks/>
            <a:stCxn id="8" idx="1"/>
            <a:endCxn id="47" idx="3"/>
          </p:cNvCxnSpPr>
          <p:nvPr/>
        </p:nvCxnSpPr>
        <p:spPr>
          <a:xfrm>
            <a:off x="6096000" y="3432411"/>
            <a:ext cx="1326094" cy="1326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4E75DB-B6BF-084D-8B4E-1A3DE77AAC44}"/>
              </a:ext>
            </a:extLst>
          </p:cNvPr>
          <p:cNvCxnSpPr>
            <a:cxnSpLocks/>
            <a:stCxn id="5" idx="3"/>
            <a:endCxn id="8" idx="3"/>
          </p:cNvCxnSpPr>
          <p:nvPr/>
        </p:nvCxnSpPr>
        <p:spPr>
          <a:xfrm>
            <a:off x="3821374" y="3429000"/>
            <a:ext cx="404884" cy="3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C8F0DEE-6AAA-B04E-AACC-CD7FF882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35" y="3077719"/>
            <a:ext cx="724043" cy="72404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D6219B7-4667-E74A-93D7-0869F97950B0}"/>
              </a:ext>
            </a:extLst>
          </p:cNvPr>
          <p:cNvGrpSpPr/>
          <p:nvPr/>
        </p:nvGrpSpPr>
        <p:grpSpPr>
          <a:xfrm>
            <a:off x="1319171" y="3350106"/>
            <a:ext cx="560758" cy="179268"/>
            <a:chOff x="2993680" y="3314102"/>
            <a:chExt cx="560758" cy="17926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A4F4B6D-081F-404E-8941-610CDAFC4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16" y="3314102"/>
              <a:ext cx="5508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AC00A7A-7931-0740-9AE4-CABBBDE991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732" y="3403736"/>
              <a:ext cx="5508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BF9BF5B-1C9F-9C4F-84F0-9BBAE71D0C47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80" y="3490397"/>
              <a:ext cx="554874" cy="29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64062A-62F3-1346-94B1-72898C92B24F}"/>
              </a:ext>
            </a:extLst>
          </p:cNvPr>
          <p:cNvSpPr txBox="1"/>
          <p:nvPr/>
        </p:nvSpPr>
        <p:spPr>
          <a:xfrm>
            <a:off x="1114681" y="2625458"/>
            <a:ext cx="963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Transactions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1AEDA2-A05D-EE44-853C-94111C9BB5C0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1596608" y="2902457"/>
            <a:ext cx="0" cy="33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an 40">
            <a:extLst>
              <a:ext uri="{FF2B5EF4-FFF2-40B4-BE49-F238E27FC236}">
                <a16:creationId xmlns:a16="http://schemas.microsoft.com/office/drawing/2014/main" id="{00B219B2-4657-2143-AEA0-1D9144206467}"/>
              </a:ext>
            </a:extLst>
          </p:cNvPr>
          <p:cNvSpPr/>
          <p:nvPr/>
        </p:nvSpPr>
        <p:spPr>
          <a:xfrm rot="5400000">
            <a:off x="7733265" y="1154042"/>
            <a:ext cx="484264" cy="1106607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endParaRPr lang="en-US" dirty="0"/>
          </a:p>
        </p:txBody>
      </p:sp>
      <p:sp>
        <p:nvSpPr>
          <p:cNvPr id="42" name="Can 41">
            <a:extLst>
              <a:ext uri="{FF2B5EF4-FFF2-40B4-BE49-F238E27FC236}">
                <a16:creationId xmlns:a16="http://schemas.microsoft.com/office/drawing/2014/main" id="{1DF08EEE-D67D-BD45-8AA2-B99C5AB9013A}"/>
              </a:ext>
            </a:extLst>
          </p:cNvPr>
          <p:cNvSpPr/>
          <p:nvPr/>
        </p:nvSpPr>
        <p:spPr>
          <a:xfrm rot="5400000">
            <a:off x="7733265" y="2169725"/>
            <a:ext cx="484264" cy="1106607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Can 43">
            <a:extLst>
              <a:ext uri="{FF2B5EF4-FFF2-40B4-BE49-F238E27FC236}">
                <a16:creationId xmlns:a16="http://schemas.microsoft.com/office/drawing/2014/main" id="{BD0DB246-30B4-E445-A7FE-F0C777BD7058}"/>
              </a:ext>
            </a:extLst>
          </p:cNvPr>
          <p:cNvSpPr/>
          <p:nvPr/>
        </p:nvSpPr>
        <p:spPr>
          <a:xfrm rot="5400000">
            <a:off x="7733265" y="3179726"/>
            <a:ext cx="484264" cy="1106607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Can 46">
            <a:extLst>
              <a:ext uri="{FF2B5EF4-FFF2-40B4-BE49-F238E27FC236}">
                <a16:creationId xmlns:a16="http://schemas.microsoft.com/office/drawing/2014/main" id="{ACF761D8-736B-2442-93AD-2B8E4ADA6F90}"/>
              </a:ext>
            </a:extLst>
          </p:cNvPr>
          <p:cNvSpPr/>
          <p:nvPr/>
        </p:nvSpPr>
        <p:spPr>
          <a:xfrm rot="5400000">
            <a:off x="7733265" y="4205297"/>
            <a:ext cx="484264" cy="1106607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079A0A3-C9F2-0E49-8E73-D5EFE5AC49FC}"/>
              </a:ext>
            </a:extLst>
          </p:cNvPr>
          <p:cNvCxnSpPr>
            <a:cxnSpLocks/>
            <a:stCxn id="41" idx="1"/>
            <a:endCxn id="7" idx="1"/>
          </p:cNvCxnSpPr>
          <p:nvPr/>
        </p:nvCxnSpPr>
        <p:spPr>
          <a:xfrm>
            <a:off x="8528701" y="1707346"/>
            <a:ext cx="1054300" cy="5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1E43A1F-511F-184F-AAB7-A1A4BEFBCA4B}"/>
              </a:ext>
            </a:extLst>
          </p:cNvPr>
          <p:cNvCxnSpPr>
            <a:cxnSpLocks/>
            <a:stCxn id="42" idx="1"/>
            <a:endCxn id="9" idx="1"/>
          </p:cNvCxnSpPr>
          <p:nvPr/>
        </p:nvCxnSpPr>
        <p:spPr>
          <a:xfrm>
            <a:off x="8528701" y="2723029"/>
            <a:ext cx="1054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E280D3A-C557-7340-9170-BC9D9A6FFB0B}"/>
              </a:ext>
            </a:extLst>
          </p:cNvPr>
          <p:cNvCxnSpPr>
            <a:cxnSpLocks/>
            <a:stCxn id="44" idx="1"/>
            <a:endCxn id="10" idx="1"/>
          </p:cNvCxnSpPr>
          <p:nvPr/>
        </p:nvCxnSpPr>
        <p:spPr>
          <a:xfrm>
            <a:off x="8528701" y="3733030"/>
            <a:ext cx="10543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B39CCFE-EB27-E34B-B9A9-3500F9D33865}"/>
              </a:ext>
            </a:extLst>
          </p:cNvPr>
          <p:cNvCxnSpPr>
            <a:cxnSpLocks/>
            <a:stCxn id="47" idx="1"/>
            <a:endCxn id="11" idx="1"/>
          </p:cNvCxnSpPr>
          <p:nvPr/>
        </p:nvCxnSpPr>
        <p:spPr>
          <a:xfrm flipV="1">
            <a:off x="8528701" y="4743031"/>
            <a:ext cx="1054300" cy="15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C8BCE5C7-1107-184B-8751-32122DC1CB83}"/>
              </a:ext>
            </a:extLst>
          </p:cNvPr>
          <p:cNvSpPr/>
          <p:nvPr/>
        </p:nvSpPr>
        <p:spPr>
          <a:xfrm>
            <a:off x="4034953" y="1241904"/>
            <a:ext cx="4917920" cy="3971556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IBM MQ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B5B836A-4920-7D4F-A88C-FA08359774E3}"/>
              </a:ext>
            </a:extLst>
          </p:cNvPr>
          <p:cNvSpPr txBox="1"/>
          <p:nvPr/>
        </p:nvSpPr>
        <p:spPr>
          <a:xfrm>
            <a:off x="6919416" y="5645011"/>
            <a:ext cx="2187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limits on queues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B4B74DF-2D3B-8C4D-8455-2BEBE1D8C29C}"/>
              </a:ext>
            </a:extLst>
          </p:cNvPr>
          <p:cNvCxnSpPr>
            <a:cxnSpLocks/>
            <a:stCxn id="69" idx="0"/>
          </p:cNvCxnSpPr>
          <p:nvPr/>
        </p:nvCxnSpPr>
        <p:spPr>
          <a:xfrm flipV="1">
            <a:off x="8013370" y="5066863"/>
            <a:ext cx="0" cy="578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Lightning Bolt 74">
            <a:extLst>
              <a:ext uri="{FF2B5EF4-FFF2-40B4-BE49-F238E27FC236}">
                <a16:creationId xmlns:a16="http://schemas.microsoft.com/office/drawing/2014/main" id="{64230BA9-C3E9-C840-986A-A084D281E7A7}"/>
              </a:ext>
            </a:extLst>
          </p:cNvPr>
          <p:cNvSpPr/>
          <p:nvPr/>
        </p:nvSpPr>
        <p:spPr>
          <a:xfrm>
            <a:off x="10059480" y="897739"/>
            <a:ext cx="1239614" cy="1501457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Lightning Bolt 76">
            <a:extLst>
              <a:ext uri="{FF2B5EF4-FFF2-40B4-BE49-F238E27FC236}">
                <a16:creationId xmlns:a16="http://schemas.microsoft.com/office/drawing/2014/main" id="{E9CDB3ED-CC9B-3A45-A0CD-09D14ED62742}"/>
              </a:ext>
            </a:extLst>
          </p:cNvPr>
          <p:cNvSpPr/>
          <p:nvPr/>
        </p:nvSpPr>
        <p:spPr>
          <a:xfrm>
            <a:off x="7422093" y="913309"/>
            <a:ext cx="1239614" cy="1501457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ghtning Bolt 77">
            <a:extLst>
              <a:ext uri="{FF2B5EF4-FFF2-40B4-BE49-F238E27FC236}">
                <a16:creationId xmlns:a16="http://schemas.microsoft.com/office/drawing/2014/main" id="{ADFA22DF-E2F3-9B4C-A84C-E5422156D6BD}"/>
              </a:ext>
            </a:extLst>
          </p:cNvPr>
          <p:cNvSpPr/>
          <p:nvPr/>
        </p:nvSpPr>
        <p:spPr>
          <a:xfrm>
            <a:off x="4744220" y="910999"/>
            <a:ext cx="3656517" cy="4268490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4F18D64-127A-9B47-B4D2-255F95A40C47}"/>
              </a:ext>
            </a:extLst>
          </p:cNvPr>
          <p:cNvSpPr txBox="1"/>
          <p:nvPr/>
        </p:nvSpPr>
        <p:spPr>
          <a:xfrm>
            <a:off x="2077531" y="5544104"/>
            <a:ext cx="3487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System is unreliable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830350-E0FF-8B4E-AE03-AF4E399B6D95}"/>
              </a:ext>
            </a:extLst>
          </p:cNvPr>
          <p:cNvSpPr txBox="1"/>
          <p:nvPr/>
        </p:nvSpPr>
        <p:spPr>
          <a:xfrm>
            <a:off x="7158219" y="835411"/>
            <a:ext cx="17189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“Durable” Subscriber</a:t>
            </a:r>
          </a:p>
        </p:txBody>
      </p:sp>
    </p:spTree>
    <p:extLst>
      <p:ext uri="{BB962C8B-B14F-4D97-AF65-F5344CB8AC3E}">
        <p14:creationId xmlns:p14="http://schemas.microsoft.com/office/powerpoint/2010/main" val="4153578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0000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5" grpId="0" animBg="1"/>
      <p:bldP spid="77" grpId="0" animBg="1"/>
      <p:bldP spid="78" grpId="0" animBg="1"/>
      <p:bldP spid="79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60AD1-4E14-834E-B1C7-34204E45C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- Underwriting Modernization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DBC1A-D58D-F746-AD5F-882E64DBCB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Original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72C81-3131-4444-9480-53F083A4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31" y="689275"/>
            <a:ext cx="9530476" cy="6030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953C68-0FAD-5245-B7E2-D7F5F2B48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222" y="791257"/>
            <a:ext cx="9530476" cy="586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01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3AEC-6CF2-2249-98AC-89681452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- Underwriting Modernization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B3E88-AB3C-6843-920A-EF8ACE5EA0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538" y="403654"/>
            <a:ext cx="11117262" cy="27738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Pubsub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8DB075-6B33-7248-A7CE-10756CEF49A8}"/>
              </a:ext>
            </a:extLst>
          </p:cNvPr>
          <p:cNvSpPr/>
          <p:nvPr/>
        </p:nvSpPr>
        <p:spPr>
          <a:xfrm>
            <a:off x="1951630" y="2932562"/>
            <a:ext cx="1869744" cy="992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Policy Administration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32CC26-DDAE-F142-97AB-9DB7565D1253}"/>
              </a:ext>
            </a:extLst>
          </p:cNvPr>
          <p:cNvSpPr/>
          <p:nvPr/>
        </p:nvSpPr>
        <p:spPr>
          <a:xfrm>
            <a:off x="9583001" y="1389195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Policy Dashboard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29A80F6B-FB9F-A443-9F35-0DCCB905891E}"/>
              </a:ext>
            </a:extLst>
          </p:cNvPr>
          <p:cNvSpPr/>
          <p:nvPr/>
        </p:nvSpPr>
        <p:spPr>
          <a:xfrm rot="5400000">
            <a:off x="6232669" y="1723790"/>
            <a:ext cx="578150" cy="33825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Tx Channel Partition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32A849-D28F-9241-8A1E-79086050ED9C}"/>
              </a:ext>
            </a:extLst>
          </p:cNvPr>
          <p:cNvSpPr/>
          <p:nvPr/>
        </p:nvSpPr>
        <p:spPr>
          <a:xfrm>
            <a:off x="9583001" y="2399196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Billing Accounts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5ED852-C4A2-D24E-BB2E-2F4F27FBF653}"/>
              </a:ext>
            </a:extLst>
          </p:cNvPr>
          <p:cNvSpPr/>
          <p:nvPr/>
        </p:nvSpPr>
        <p:spPr>
          <a:xfrm>
            <a:off x="9583001" y="3409197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Reconciliation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05F3A-85E2-7E4C-9488-72333EDEA843}"/>
              </a:ext>
            </a:extLst>
          </p:cNvPr>
          <p:cNvSpPr/>
          <p:nvPr/>
        </p:nvSpPr>
        <p:spPr>
          <a:xfrm>
            <a:off x="9583001" y="4419198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etc.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4E75DB-B6BF-084D-8B4E-1A3DE77AAC44}"/>
              </a:ext>
            </a:extLst>
          </p:cNvPr>
          <p:cNvCxnSpPr>
            <a:cxnSpLocks/>
            <a:stCxn id="5" idx="3"/>
            <a:endCxn id="8" idx="3"/>
          </p:cNvCxnSpPr>
          <p:nvPr/>
        </p:nvCxnSpPr>
        <p:spPr>
          <a:xfrm flipV="1">
            <a:off x="3821374" y="3415048"/>
            <a:ext cx="1009112" cy="13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C8F0DEE-6AAA-B04E-AACC-CD7FF882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35" y="3077719"/>
            <a:ext cx="724043" cy="72404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D6219B7-4667-E74A-93D7-0869F97950B0}"/>
              </a:ext>
            </a:extLst>
          </p:cNvPr>
          <p:cNvGrpSpPr/>
          <p:nvPr/>
        </p:nvGrpSpPr>
        <p:grpSpPr>
          <a:xfrm>
            <a:off x="1319171" y="3350106"/>
            <a:ext cx="560758" cy="179268"/>
            <a:chOff x="2993680" y="3314102"/>
            <a:chExt cx="560758" cy="17926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A4F4B6D-081F-404E-8941-610CDAFC4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16" y="3314102"/>
              <a:ext cx="5508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AC00A7A-7931-0740-9AE4-CABBBDE991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732" y="3403736"/>
              <a:ext cx="5508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BF9BF5B-1C9F-9C4F-84F0-9BBAE71D0C47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80" y="3490397"/>
              <a:ext cx="554874" cy="29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64062A-62F3-1346-94B1-72898C92B24F}"/>
              </a:ext>
            </a:extLst>
          </p:cNvPr>
          <p:cNvSpPr txBox="1"/>
          <p:nvPr/>
        </p:nvSpPr>
        <p:spPr>
          <a:xfrm>
            <a:off x="1114681" y="2625458"/>
            <a:ext cx="963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Transactions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1AEDA2-A05D-EE44-853C-94111C9BB5C0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1596608" y="2902457"/>
            <a:ext cx="0" cy="33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079A0A3-C9F2-0E49-8E73-D5EFE5AC49FC}"/>
              </a:ext>
            </a:extLst>
          </p:cNvPr>
          <p:cNvCxnSpPr>
            <a:cxnSpLocks/>
            <a:stCxn id="8" idx="1"/>
            <a:endCxn id="7" idx="1"/>
          </p:cNvCxnSpPr>
          <p:nvPr/>
        </p:nvCxnSpPr>
        <p:spPr>
          <a:xfrm flipV="1">
            <a:off x="8213002" y="1713028"/>
            <a:ext cx="1369999" cy="1702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1E43A1F-511F-184F-AAB7-A1A4BEFBCA4B}"/>
              </a:ext>
            </a:extLst>
          </p:cNvPr>
          <p:cNvCxnSpPr>
            <a:cxnSpLocks/>
            <a:stCxn id="8" idx="1"/>
            <a:endCxn id="9" idx="1"/>
          </p:cNvCxnSpPr>
          <p:nvPr/>
        </p:nvCxnSpPr>
        <p:spPr>
          <a:xfrm flipV="1">
            <a:off x="8213002" y="2723029"/>
            <a:ext cx="1369999" cy="692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E280D3A-C557-7340-9170-BC9D9A6FFB0B}"/>
              </a:ext>
            </a:extLst>
          </p:cNvPr>
          <p:cNvCxnSpPr>
            <a:cxnSpLocks/>
            <a:stCxn id="8" idx="1"/>
            <a:endCxn id="10" idx="1"/>
          </p:cNvCxnSpPr>
          <p:nvPr/>
        </p:nvCxnSpPr>
        <p:spPr>
          <a:xfrm>
            <a:off x="8213002" y="3415048"/>
            <a:ext cx="1369999" cy="317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B39CCFE-EB27-E34B-B9A9-3500F9D33865}"/>
              </a:ext>
            </a:extLst>
          </p:cNvPr>
          <p:cNvCxnSpPr>
            <a:cxnSpLocks/>
            <a:stCxn id="8" idx="1"/>
            <a:endCxn id="11" idx="1"/>
          </p:cNvCxnSpPr>
          <p:nvPr/>
        </p:nvCxnSpPr>
        <p:spPr>
          <a:xfrm>
            <a:off x="8213002" y="3415048"/>
            <a:ext cx="1369999" cy="1327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C8BCE5C7-1107-184B-8751-32122DC1CB83}"/>
              </a:ext>
            </a:extLst>
          </p:cNvPr>
          <p:cNvSpPr/>
          <p:nvPr/>
        </p:nvSpPr>
        <p:spPr>
          <a:xfrm>
            <a:off x="3963764" y="2576738"/>
            <a:ext cx="4917920" cy="1660553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B5B836A-4920-7D4F-A88C-FA08359774E3}"/>
              </a:ext>
            </a:extLst>
          </p:cNvPr>
          <p:cNvSpPr txBox="1"/>
          <p:nvPr/>
        </p:nvSpPr>
        <p:spPr>
          <a:xfrm>
            <a:off x="4402322" y="1397783"/>
            <a:ext cx="149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Persisted data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B4B74DF-2D3B-8C4D-8455-2BEBE1D8C29C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5152207" y="1767115"/>
            <a:ext cx="1137703" cy="632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A265D072-0FC5-D449-A57B-A6162C6AC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827" y="2272855"/>
            <a:ext cx="387825" cy="6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98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3AEC-6CF2-2249-98AC-89681452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- Underwriting Modernization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B3E88-AB3C-6843-920A-EF8ACE5EA0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538" y="403654"/>
            <a:ext cx="11117262" cy="27738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Pubsub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8DB075-6B33-7248-A7CE-10756CEF49A8}"/>
              </a:ext>
            </a:extLst>
          </p:cNvPr>
          <p:cNvSpPr/>
          <p:nvPr/>
        </p:nvSpPr>
        <p:spPr>
          <a:xfrm>
            <a:off x="1951630" y="2932562"/>
            <a:ext cx="1869744" cy="992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Policy Administration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32CC26-DDAE-F142-97AB-9DB7565D1253}"/>
              </a:ext>
            </a:extLst>
          </p:cNvPr>
          <p:cNvSpPr/>
          <p:nvPr/>
        </p:nvSpPr>
        <p:spPr>
          <a:xfrm>
            <a:off x="9583001" y="1389195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Policy Dashboard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29A80F6B-FB9F-A443-9F35-0DCCB905891E}"/>
              </a:ext>
            </a:extLst>
          </p:cNvPr>
          <p:cNvSpPr/>
          <p:nvPr/>
        </p:nvSpPr>
        <p:spPr>
          <a:xfrm rot="5400000">
            <a:off x="6303858" y="388956"/>
            <a:ext cx="578150" cy="33825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Tx Channel Partition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32A849-D28F-9241-8A1E-79086050ED9C}"/>
              </a:ext>
            </a:extLst>
          </p:cNvPr>
          <p:cNvSpPr/>
          <p:nvPr/>
        </p:nvSpPr>
        <p:spPr>
          <a:xfrm>
            <a:off x="9583001" y="2399196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Billing Accounts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5ED852-C4A2-D24E-BB2E-2F4F27FBF653}"/>
              </a:ext>
            </a:extLst>
          </p:cNvPr>
          <p:cNvSpPr/>
          <p:nvPr/>
        </p:nvSpPr>
        <p:spPr>
          <a:xfrm>
            <a:off x="9583001" y="3409197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Reconciliation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05F3A-85E2-7E4C-9488-72333EDEA843}"/>
              </a:ext>
            </a:extLst>
          </p:cNvPr>
          <p:cNvSpPr/>
          <p:nvPr/>
        </p:nvSpPr>
        <p:spPr>
          <a:xfrm>
            <a:off x="9583001" y="4419198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etc.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4E75DB-B6BF-084D-8B4E-1A3DE77AAC44}"/>
              </a:ext>
            </a:extLst>
          </p:cNvPr>
          <p:cNvCxnSpPr>
            <a:cxnSpLocks/>
            <a:stCxn id="5" idx="3"/>
            <a:endCxn id="8" idx="3"/>
          </p:cNvCxnSpPr>
          <p:nvPr/>
        </p:nvCxnSpPr>
        <p:spPr>
          <a:xfrm flipV="1">
            <a:off x="3821374" y="2080214"/>
            <a:ext cx="1080301" cy="134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C8F0DEE-6AAA-B04E-AACC-CD7FF882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35" y="3077719"/>
            <a:ext cx="724043" cy="72404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D6219B7-4667-E74A-93D7-0869F97950B0}"/>
              </a:ext>
            </a:extLst>
          </p:cNvPr>
          <p:cNvGrpSpPr/>
          <p:nvPr/>
        </p:nvGrpSpPr>
        <p:grpSpPr>
          <a:xfrm>
            <a:off x="1319171" y="3350106"/>
            <a:ext cx="560758" cy="179268"/>
            <a:chOff x="2993680" y="3314102"/>
            <a:chExt cx="560758" cy="17926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A4F4B6D-081F-404E-8941-610CDAFC4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16" y="3314102"/>
              <a:ext cx="5508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AC00A7A-7931-0740-9AE4-CABBBDE991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732" y="3403736"/>
              <a:ext cx="5508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BF9BF5B-1C9F-9C4F-84F0-9BBAE71D0C47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80" y="3490397"/>
              <a:ext cx="554874" cy="29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64062A-62F3-1346-94B1-72898C92B24F}"/>
              </a:ext>
            </a:extLst>
          </p:cNvPr>
          <p:cNvSpPr txBox="1"/>
          <p:nvPr/>
        </p:nvSpPr>
        <p:spPr>
          <a:xfrm>
            <a:off x="1114681" y="2625458"/>
            <a:ext cx="963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Transactions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1AEDA2-A05D-EE44-853C-94111C9BB5C0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1596608" y="2902457"/>
            <a:ext cx="0" cy="33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079A0A3-C9F2-0E49-8E73-D5EFE5AC49FC}"/>
              </a:ext>
            </a:extLst>
          </p:cNvPr>
          <p:cNvCxnSpPr>
            <a:cxnSpLocks/>
            <a:stCxn id="60" idx="3"/>
            <a:endCxn id="7" idx="1"/>
          </p:cNvCxnSpPr>
          <p:nvPr/>
        </p:nvCxnSpPr>
        <p:spPr>
          <a:xfrm flipV="1">
            <a:off x="7784255" y="1713028"/>
            <a:ext cx="1798746" cy="1376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1E43A1F-511F-184F-AAB7-A1A4BEFBCA4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7784255" y="2723029"/>
            <a:ext cx="1798746" cy="818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E280D3A-C557-7340-9170-BC9D9A6FFB0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784253" y="3733030"/>
            <a:ext cx="1798748" cy="25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B39CCFE-EB27-E34B-B9A9-3500F9D33865}"/>
              </a:ext>
            </a:extLst>
          </p:cNvPr>
          <p:cNvCxnSpPr>
            <a:cxnSpLocks/>
            <a:stCxn id="92" idx="3"/>
            <a:endCxn id="11" idx="1"/>
          </p:cNvCxnSpPr>
          <p:nvPr/>
        </p:nvCxnSpPr>
        <p:spPr>
          <a:xfrm>
            <a:off x="7784253" y="4441298"/>
            <a:ext cx="1798748" cy="30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C8BCE5C7-1107-184B-8751-32122DC1CB83}"/>
              </a:ext>
            </a:extLst>
          </p:cNvPr>
          <p:cNvSpPr/>
          <p:nvPr/>
        </p:nvSpPr>
        <p:spPr>
          <a:xfrm>
            <a:off x="4034953" y="1241904"/>
            <a:ext cx="4917920" cy="3971556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B5B836A-4920-7D4F-A88C-FA08359774E3}"/>
              </a:ext>
            </a:extLst>
          </p:cNvPr>
          <p:cNvSpPr txBox="1"/>
          <p:nvPr/>
        </p:nvSpPr>
        <p:spPr>
          <a:xfrm>
            <a:off x="2543170" y="1459874"/>
            <a:ext cx="149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Persisted data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B4B74DF-2D3B-8C4D-8455-2BEBE1D8C29C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3293055" y="1829206"/>
            <a:ext cx="1438022" cy="20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3BFBE4-75B0-454C-880E-FE9B5BEF092B}"/>
              </a:ext>
            </a:extLst>
          </p:cNvPr>
          <p:cNvGrpSpPr/>
          <p:nvPr/>
        </p:nvGrpSpPr>
        <p:grpSpPr>
          <a:xfrm>
            <a:off x="5401610" y="2463964"/>
            <a:ext cx="2382645" cy="341195"/>
            <a:chOff x="5732240" y="2876263"/>
            <a:chExt cx="2382645" cy="34119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D60DB5-D9B1-8C46-A027-18F2A48D2127}"/>
                </a:ext>
              </a:extLst>
            </p:cNvPr>
            <p:cNvSpPr/>
            <p:nvPr/>
          </p:nvSpPr>
          <p:spPr>
            <a:xfrm>
              <a:off x="5732240" y="2876263"/>
              <a:ext cx="341195" cy="3411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1987BFB-B607-6745-8012-9446645A7B81}"/>
                </a:ext>
              </a:extLst>
            </p:cNvPr>
            <p:cNvSpPr/>
            <p:nvPr/>
          </p:nvSpPr>
          <p:spPr>
            <a:xfrm>
              <a:off x="6072481" y="2876263"/>
              <a:ext cx="341195" cy="3411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E46DF6C-4523-3548-85CB-C881BACC1459}"/>
                </a:ext>
              </a:extLst>
            </p:cNvPr>
            <p:cNvSpPr/>
            <p:nvPr/>
          </p:nvSpPr>
          <p:spPr>
            <a:xfrm>
              <a:off x="6412723" y="2876263"/>
              <a:ext cx="341195" cy="3411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D4FFBF6-B46C-594D-AC3B-464AE2EFC7D7}"/>
                </a:ext>
              </a:extLst>
            </p:cNvPr>
            <p:cNvSpPr/>
            <p:nvPr/>
          </p:nvSpPr>
          <p:spPr>
            <a:xfrm>
              <a:off x="6752964" y="2876263"/>
              <a:ext cx="341195" cy="3411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A4406AC-9A19-8244-8287-80C548008F0F}"/>
                </a:ext>
              </a:extLst>
            </p:cNvPr>
            <p:cNvSpPr/>
            <p:nvPr/>
          </p:nvSpPr>
          <p:spPr>
            <a:xfrm>
              <a:off x="7093206" y="2876263"/>
              <a:ext cx="341195" cy="3411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6E88BCB-317B-094D-AB0A-A99999B3E9AA}"/>
                </a:ext>
              </a:extLst>
            </p:cNvPr>
            <p:cNvSpPr/>
            <p:nvPr/>
          </p:nvSpPr>
          <p:spPr>
            <a:xfrm>
              <a:off x="7433448" y="2876263"/>
              <a:ext cx="341195" cy="3411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42308B0-EDAF-2E44-8816-D58DC40BD0D9}"/>
                </a:ext>
              </a:extLst>
            </p:cNvPr>
            <p:cNvSpPr/>
            <p:nvPr/>
          </p:nvSpPr>
          <p:spPr>
            <a:xfrm>
              <a:off x="7773690" y="2876263"/>
              <a:ext cx="341195" cy="3411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9538B8A-7C1B-D248-B750-5CD5C7EFAFCD}"/>
              </a:ext>
            </a:extLst>
          </p:cNvPr>
          <p:cNvGrpSpPr/>
          <p:nvPr/>
        </p:nvGrpSpPr>
        <p:grpSpPr>
          <a:xfrm>
            <a:off x="5401610" y="2918524"/>
            <a:ext cx="2382645" cy="341195"/>
            <a:chOff x="5401610" y="2918524"/>
            <a:chExt cx="2382645" cy="34119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6AA0418-2D35-E246-90E8-2A9D325F2658}"/>
                </a:ext>
              </a:extLst>
            </p:cNvPr>
            <p:cNvSpPr/>
            <p:nvPr/>
          </p:nvSpPr>
          <p:spPr>
            <a:xfrm>
              <a:off x="5401610" y="2918524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74B717EF-3C70-A541-A20C-699ABA111757}"/>
                </a:ext>
              </a:extLst>
            </p:cNvPr>
            <p:cNvSpPr/>
            <p:nvPr/>
          </p:nvSpPr>
          <p:spPr>
            <a:xfrm>
              <a:off x="5741851" y="2918524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8277C14-6AC9-EB41-ADBD-8D202D1E27A9}"/>
                </a:ext>
              </a:extLst>
            </p:cNvPr>
            <p:cNvSpPr/>
            <p:nvPr/>
          </p:nvSpPr>
          <p:spPr>
            <a:xfrm>
              <a:off x="6082093" y="2918524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E892590-02D9-D547-8C72-AFAAAD433750}"/>
                </a:ext>
              </a:extLst>
            </p:cNvPr>
            <p:cNvSpPr/>
            <p:nvPr/>
          </p:nvSpPr>
          <p:spPr>
            <a:xfrm>
              <a:off x="6422334" y="2918524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6712651-05E6-A044-8146-6C366B50B043}"/>
                </a:ext>
              </a:extLst>
            </p:cNvPr>
            <p:cNvSpPr/>
            <p:nvPr/>
          </p:nvSpPr>
          <p:spPr>
            <a:xfrm>
              <a:off x="6762576" y="2918524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6474937-D61F-F14B-A4EA-DC5DF7953718}"/>
                </a:ext>
              </a:extLst>
            </p:cNvPr>
            <p:cNvSpPr/>
            <p:nvPr/>
          </p:nvSpPr>
          <p:spPr>
            <a:xfrm>
              <a:off x="7102818" y="2918524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A4EB93A-9063-3B4F-8B84-5D95AF4A1089}"/>
                </a:ext>
              </a:extLst>
            </p:cNvPr>
            <p:cNvSpPr/>
            <p:nvPr/>
          </p:nvSpPr>
          <p:spPr>
            <a:xfrm>
              <a:off x="7443060" y="2918524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28E619F-32A2-CA4F-B001-143A44E36D9D}"/>
              </a:ext>
            </a:extLst>
          </p:cNvPr>
          <p:cNvGrpSpPr/>
          <p:nvPr/>
        </p:nvGrpSpPr>
        <p:grpSpPr>
          <a:xfrm>
            <a:off x="5401608" y="4270700"/>
            <a:ext cx="2382645" cy="341195"/>
            <a:chOff x="5401608" y="4270700"/>
            <a:chExt cx="2382645" cy="341195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A5CB990-4072-BC42-9076-B26A0C8B1B0E}"/>
                </a:ext>
              </a:extLst>
            </p:cNvPr>
            <p:cNvSpPr/>
            <p:nvPr/>
          </p:nvSpPr>
          <p:spPr>
            <a:xfrm>
              <a:off x="5401608" y="4270700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32A5238-C9B5-544D-89F4-BB0BC2E57C27}"/>
                </a:ext>
              </a:extLst>
            </p:cNvPr>
            <p:cNvSpPr/>
            <p:nvPr/>
          </p:nvSpPr>
          <p:spPr>
            <a:xfrm>
              <a:off x="5741849" y="4270700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937CFFB-EE2D-7041-B0FE-05467D44DF26}"/>
                </a:ext>
              </a:extLst>
            </p:cNvPr>
            <p:cNvSpPr/>
            <p:nvPr/>
          </p:nvSpPr>
          <p:spPr>
            <a:xfrm>
              <a:off x="6082091" y="4270700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66BE4F7-FBF8-CC46-BC80-B495952EC0F2}"/>
                </a:ext>
              </a:extLst>
            </p:cNvPr>
            <p:cNvSpPr/>
            <p:nvPr/>
          </p:nvSpPr>
          <p:spPr>
            <a:xfrm>
              <a:off x="6422332" y="4270700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D610135-92C5-FE4F-8138-24442FF1B895}"/>
                </a:ext>
              </a:extLst>
            </p:cNvPr>
            <p:cNvSpPr/>
            <p:nvPr/>
          </p:nvSpPr>
          <p:spPr>
            <a:xfrm>
              <a:off x="6762574" y="4270700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5A846B5-E499-2345-9373-0D8CF5FB4940}"/>
                </a:ext>
              </a:extLst>
            </p:cNvPr>
            <p:cNvSpPr/>
            <p:nvPr/>
          </p:nvSpPr>
          <p:spPr>
            <a:xfrm>
              <a:off x="7102816" y="4270700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7A06F03-B64A-CB47-84E1-777585A7F7A1}"/>
                </a:ext>
              </a:extLst>
            </p:cNvPr>
            <p:cNvSpPr/>
            <p:nvPr/>
          </p:nvSpPr>
          <p:spPr>
            <a:xfrm>
              <a:off x="7443058" y="4270700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93" name="Picture 92">
            <a:extLst>
              <a:ext uri="{FF2B5EF4-FFF2-40B4-BE49-F238E27FC236}">
                <a16:creationId xmlns:a16="http://schemas.microsoft.com/office/drawing/2014/main" id="{A265D072-0FC5-D449-A57B-A6162C6AC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016" y="938021"/>
            <a:ext cx="387825" cy="627571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59BC5BD-E388-D44A-A2C8-DBC80C817D0E}"/>
              </a:ext>
            </a:extLst>
          </p:cNvPr>
          <p:cNvGrpSpPr/>
          <p:nvPr/>
        </p:nvGrpSpPr>
        <p:grpSpPr>
          <a:xfrm>
            <a:off x="5401608" y="3350084"/>
            <a:ext cx="2382645" cy="341195"/>
            <a:chOff x="5401608" y="3350084"/>
            <a:chExt cx="2382645" cy="341195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4C7D3E1-A72C-0643-A522-7A251809C003}"/>
                </a:ext>
              </a:extLst>
            </p:cNvPr>
            <p:cNvSpPr/>
            <p:nvPr/>
          </p:nvSpPr>
          <p:spPr>
            <a:xfrm>
              <a:off x="5401608" y="3350084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BC8CD31-5CBF-8349-AA56-58F0BE1DE409}"/>
                </a:ext>
              </a:extLst>
            </p:cNvPr>
            <p:cNvSpPr/>
            <p:nvPr/>
          </p:nvSpPr>
          <p:spPr>
            <a:xfrm>
              <a:off x="5741849" y="3350084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88CCFD0-55EE-154C-AAD0-A39218E3B6C6}"/>
                </a:ext>
              </a:extLst>
            </p:cNvPr>
            <p:cNvSpPr/>
            <p:nvPr/>
          </p:nvSpPr>
          <p:spPr>
            <a:xfrm>
              <a:off x="6082091" y="3350084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C457CE0A-822C-6E48-9C93-9A7865FB2051}"/>
                </a:ext>
              </a:extLst>
            </p:cNvPr>
            <p:cNvSpPr/>
            <p:nvPr/>
          </p:nvSpPr>
          <p:spPr>
            <a:xfrm>
              <a:off x="6422332" y="3350084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15438043-7EE8-C742-942B-9D3B2AF880A4}"/>
                </a:ext>
              </a:extLst>
            </p:cNvPr>
            <p:cNvSpPr/>
            <p:nvPr/>
          </p:nvSpPr>
          <p:spPr>
            <a:xfrm>
              <a:off x="6762574" y="3350084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5D4CC14-A909-0746-A2DF-C559207BC012}"/>
                </a:ext>
              </a:extLst>
            </p:cNvPr>
            <p:cNvSpPr/>
            <p:nvPr/>
          </p:nvSpPr>
          <p:spPr>
            <a:xfrm>
              <a:off x="7102816" y="3350084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48F54E6E-D5C8-6C4A-9861-5B87715E5906}"/>
                </a:ext>
              </a:extLst>
            </p:cNvPr>
            <p:cNvSpPr/>
            <p:nvPr/>
          </p:nvSpPr>
          <p:spPr>
            <a:xfrm>
              <a:off x="7443058" y="3350084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98C81B7-0C88-3749-8AF2-76AEDD2A21B4}"/>
              </a:ext>
            </a:extLst>
          </p:cNvPr>
          <p:cNvGrpSpPr/>
          <p:nvPr/>
        </p:nvGrpSpPr>
        <p:grpSpPr>
          <a:xfrm>
            <a:off x="5401608" y="3820587"/>
            <a:ext cx="2382645" cy="341195"/>
            <a:chOff x="5401608" y="3820587"/>
            <a:chExt cx="2382645" cy="341195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548B47F-CDBE-8B49-9F47-BB1D2BB81BDF}"/>
                </a:ext>
              </a:extLst>
            </p:cNvPr>
            <p:cNvSpPr/>
            <p:nvPr/>
          </p:nvSpPr>
          <p:spPr>
            <a:xfrm>
              <a:off x="5401608" y="3820587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47CD0923-DCF6-FE4A-AF33-7F6FA73497AB}"/>
                </a:ext>
              </a:extLst>
            </p:cNvPr>
            <p:cNvSpPr/>
            <p:nvPr/>
          </p:nvSpPr>
          <p:spPr>
            <a:xfrm>
              <a:off x="5741849" y="3820587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8B859D5-CF2D-CF44-9EC5-C58AE00C3304}"/>
                </a:ext>
              </a:extLst>
            </p:cNvPr>
            <p:cNvSpPr/>
            <p:nvPr/>
          </p:nvSpPr>
          <p:spPr>
            <a:xfrm>
              <a:off x="6082091" y="3820587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9BFCF13-F0C1-8247-90B2-A163BCC74E30}"/>
                </a:ext>
              </a:extLst>
            </p:cNvPr>
            <p:cNvSpPr/>
            <p:nvPr/>
          </p:nvSpPr>
          <p:spPr>
            <a:xfrm>
              <a:off x="6422332" y="3820587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DB504F9-4AEB-4C4B-B529-F7D3C0A12210}"/>
                </a:ext>
              </a:extLst>
            </p:cNvPr>
            <p:cNvSpPr/>
            <p:nvPr/>
          </p:nvSpPr>
          <p:spPr>
            <a:xfrm>
              <a:off x="6762574" y="3820587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2B004ABA-0FEE-7E49-97DF-E9C46FB55765}"/>
                </a:ext>
              </a:extLst>
            </p:cNvPr>
            <p:cNvSpPr/>
            <p:nvPr/>
          </p:nvSpPr>
          <p:spPr>
            <a:xfrm>
              <a:off x="7102816" y="3820587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AC19E26-14D4-BE4B-BF77-20B6C213F842}"/>
                </a:ext>
              </a:extLst>
            </p:cNvPr>
            <p:cNvSpPr/>
            <p:nvPr/>
          </p:nvSpPr>
          <p:spPr>
            <a:xfrm>
              <a:off x="7443058" y="3820587"/>
              <a:ext cx="341195" cy="341195"/>
            </a:xfrm>
            <a:prstGeom prst="rect">
              <a:avLst/>
            </a:prstGeom>
            <a:noFill/>
            <a:ln>
              <a:solidFill>
                <a:srgbClr val="9596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43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3AEC-6CF2-2249-98AC-89681452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- Underwriting Modernization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B3E88-AB3C-6843-920A-EF8ACE5EA0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538" y="403654"/>
            <a:ext cx="11117262" cy="27738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Pubsub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8DB075-6B33-7248-A7CE-10756CEF49A8}"/>
              </a:ext>
            </a:extLst>
          </p:cNvPr>
          <p:cNvSpPr/>
          <p:nvPr/>
        </p:nvSpPr>
        <p:spPr>
          <a:xfrm>
            <a:off x="1951630" y="2932562"/>
            <a:ext cx="1869744" cy="9928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Policy Administration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32CC26-DDAE-F142-97AB-9DB7565D1253}"/>
              </a:ext>
            </a:extLst>
          </p:cNvPr>
          <p:cNvSpPr/>
          <p:nvPr/>
        </p:nvSpPr>
        <p:spPr>
          <a:xfrm>
            <a:off x="9583001" y="1389195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Policy Dashboard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29A80F6B-FB9F-A443-9F35-0DCCB905891E}"/>
              </a:ext>
            </a:extLst>
          </p:cNvPr>
          <p:cNvSpPr/>
          <p:nvPr/>
        </p:nvSpPr>
        <p:spPr>
          <a:xfrm rot="5400000">
            <a:off x="6303858" y="388956"/>
            <a:ext cx="578150" cy="33825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dirty="0"/>
              <a:t>Tx Channel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32A849-D28F-9241-8A1E-79086050ED9C}"/>
              </a:ext>
            </a:extLst>
          </p:cNvPr>
          <p:cNvSpPr/>
          <p:nvPr/>
        </p:nvSpPr>
        <p:spPr>
          <a:xfrm>
            <a:off x="9583001" y="2399196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Billing Accounts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5ED852-C4A2-D24E-BB2E-2F4F27FBF653}"/>
              </a:ext>
            </a:extLst>
          </p:cNvPr>
          <p:cNvSpPr/>
          <p:nvPr/>
        </p:nvSpPr>
        <p:spPr>
          <a:xfrm>
            <a:off x="9583001" y="3409197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Reconciliation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A05F3A-85E2-7E4C-9488-72333EDEA843}"/>
              </a:ext>
            </a:extLst>
          </p:cNvPr>
          <p:cNvSpPr/>
          <p:nvPr/>
        </p:nvSpPr>
        <p:spPr>
          <a:xfrm>
            <a:off x="9583001" y="4419198"/>
            <a:ext cx="2263255" cy="647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etc.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C4E75DB-B6BF-084D-8B4E-1A3DE77AAC44}"/>
              </a:ext>
            </a:extLst>
          </p:cNvPr>
          <p:cNvCxnSpPr>
            <a:cxnSpLocks/>
            <a:stCxn id="5" idx="3"/>
            <a:endCxn id="8" idx="3"/>
          </p:cNvCxnSpPr>
          <p:nvPr/>
        </p:nvCxnSpPr>
        <p:spPr>
          <a:xfrm flipV="1">
            <a:off x="3821374" y="2080214"/>
            <a:ext cx="1080301" cy="1348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4C8F0DEE-6AAA-B04E-AACC-CD7FF882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35" y="3077719"/>
            <a:ext cx="724043" cy="724043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D6219B7-4667-E74A-93D7-0869F97950B0}"/>
              </a:ext>
            </a:extLst>
          </p:cNvPr>
          <p:cNvGrpSpPr/>
          <p:nvPr/>
        </p:nvGrpSpPr>
        <p:grpSpPr>
          <a:xfrm>
            <a:off x="1319171" y="3350106"/>
            <a:ext cx="560758" cy="179268"/>
            <a:chOff x="2993680" y="3314102"/>
            <a:chExt cx="560758" cy="179268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A4F4B6D-081F-404E-8941-610CDAFC4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03616" y="3314102"/>
              <a:ext cx="5508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AC00A7A-7931-0740-9AE4-CABBBDE991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97732" y="3403736"/>
              <a:ext cx="550822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BF9BF5B-1C9F-9C4F-84F0-9BBAE71D0C47}"/>
                </a:ext>
              </a:extLst>
            </p:cNvPr>
            <p:cNvCxnSpPr>
              <a:cxnSpLocks/>
            </p:cNvCxnSpPr>
            <p:nvPr/>
          </p:nvCxnSpPr>
          <p:spPr>
            <a:xfrm>
              <a:off x="2993680" y="3490397"/>
              <a:ext cx="554874" cy="29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6E64062A-62F3-1346-94B1-72898C92B24F}"/>
              </a:ext>
            </a:extLst>
          </p:cNvPr>
          <p:cNvSpPr txBox="1"/>
          <p:nvPr/>
        </p:nvSpPr>
        <p:spPr>
          <a:xfrm>
            <a:off x="1114681" y="2625458"/>
            <a:ext cx="963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Transactions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71AEDA2-A05D-EE44-853C-94111C9BB5C0}"/>
              </a:ext>
            </a:extLst>
          </p:cNvPr>
          <p:cNvCxnSpPr>
            <a:cxnSpLocks/>
            <a:stCxn id="39" idx="2"/>
          </p:cNvCxnSpPr>
          <p:nvPr/>
        </p:nvCxnSpPr>
        <p:spPr>
          <a:xfrm>
            <a:off x="1596608" y="2902457"/>
            <a:ext cx="0" cy="33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079A0A3-C9F2-0E49-8E73-D5EFE5AC49FC}"/>
              </a:ext>
            </a:extLst>
          </p:cNvPr>
          <p:cNvCxnSpPr>
            <a:cxnSpLocks/>
            <a:stCxn id="60" idx="3"/>
            <a:endCxn id="7" idx="1"/>
          </p:cNvCxnSpPr>
          <p:nvPr/>
        </p:nvCxnSpPr>
        <p:spPr>
          <a:xfrm flipV="1">
            <a:off x="7784255" y="1713028"/>
            <a:ext cx="1798746" cy="1376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1E43A1F-511F-184F-AAB7-A1A4BEFBCA4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7784255" y="2723029"/>
            <a:ext cx="1798746" cy="818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E280D3A-C557-7340-9170-BC9D9A6FFB0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784253" y="3733030"/>
            <a:ext cx="1798748" cy="25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B39CCFE-EB27-E34B-B9A9-3500F9D33865}"/>
              </a:ext>
            </a:extLst>
          </p:cNvPr>
          <p:cNvCxnSpPr>
            <a:cxnSpLocks/>
            <a:stCxn id="92" idx="3"/>
            <a:endCxn id="11" idx="1"/>
          </p:cNvCxnSpPr>
          <p:nvPr/>
        </p:nvCxnSpPr>
        <p:spPr>
          <a:xfrm>
            <a:off x="7784253" y="4441298"/>
            <a:ext cx="1798748" cy="30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C8BCE5C7-1107-184B-8751-32122DC1CB83}"/>
              </a:ext>
            </a:extLst>
          </p:cNvPr>
          <p:cNvSpPr/>
          <p:nvPr/>
        </p:nvSpPr>
        <p:spPr>
          <a:xfrm>
            <a:off x="4034953" y="1241904"/>
            <a:ext cx="4917920" cy="3971556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2B5B836A-4920-7D4F-A88C-FA08359774E3}"/>
              </a:ext>
            </a:extLst>
          </p:cNvPr>
          <p:cNvSpPr txBox="1"/>
          <p:nvPr/>
        </p:nvSpPr>
        <p:spPr>
          <a:xfrm>
            <a:off x="2543170" y="1459874"/>
            <a:ext cx="149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Persisted data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3B4B74DF-2D3B-8C4D-8455-2BEBE1D8C29C}"/>
              </a:ext>
            </a:extLst>
          </p:cNvPr>
          <p:cNvCxnSpPr>
            <a:cxnSpLocks/>
            <a:stCxn id="69" idx="2"/>
          </p:cNvCxnSpPr>
          <p:nvPr/>
        </p:nvCxnSpPr>
        <p:spPr>
          <a:xfrm>
            <a:off x="3293055" y="1829206"/>
            <a:ext cx="1438022" cy="207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3BFBE4-75B0-454C-880E-FE9B5BEF092B}"/>
              </a:ext>
            </a:extLst>
          </p:cNvPr>
          <p:cNvGrpSpPr/>
          <p:nvPr/>
        </p:nvGrpSpPr>
        <p:grpSpPr>
          <a:xfrm>
            <a:off x="5401610" y="2463964"/>
            <a:ext cx="2382645" cy="341195"/>
            <a:chOff x="5732240" y="2876263"/>
            <a:chExt cx="2382645" cy="34119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3D60DB5-D9B1-8C46-A027-18F2A48D2127}"/>
                </a:ext>
              </a:extLst>
            </p:cNvPr>
            <p:cNvSpPr/>
            <p:nvPr/>
          </p:nvSpPr>
          <p:spPr>
            <a:xfrm>
              <a:off x="5732240" y="2876263"/>
              <a:ext cx="341195" cy="3411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1987BFB-B607-6745-8012-9446645A7B81}"/>
                </a:ext>
              </a:extLst>
            </p:cNvPr>
            <p:cNvSpPr/>
            <p:nvPr/>
          </p:nvSpPr>
          <p:spPr>
            <a:xfrm>
              <a:off x="6072481" y="2876263"/>
              <a:ext cx="341195" cy="3411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E46DF6C-4523-3548-85CB-C881BACC1459}"/>
                </a:ext>
              </a:extLst>
            </p:cNvPr>
            <p:cNvSpPr/>
            <p:nvPr/>
          </p:nvSpPr>
          <p:spPr>
            <a:xfrm>
              <a:off x="6412723" y="2876263"/>
              <a:ext cx="341195" cy="3411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D4FFBF6-B46C-594D-AC3B-464AE2EFC7D7}"/>
                </a:ext>
              </a:extLst>
            </p:cNvPr>
            <p:cNvSpPr/>
            <p:nvPr/>
          </p:nvSpPr>
          <p:spPr>
            <a:xfrm>
              <a:off x="6752964" y="2876263"/>
              <a:ext cx="341195" cy="3411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A4406AC-9A19-8244-8287-80C548008F0F}"/>
                </a:ext>
              </a:extLst>
            </p:cNvPr>
            <p:cNvSpPr/>
            <p:nvPr/>
          </p:nvSpPr>
          <p:spPr>
            <a:xfrm>
              <a:off x="7093206" y="2876263"/>
              <a:ext cx="341195" cy="3411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6E88BCB-317B-094D-AB0A-A99999B3E9AA}"/>
                </a:ext>
              </a:extLst>
            </p:cNvPr>
            <p:cNvSpPr/>
            <p:nvPr/>
          </p:nvSpPr>
          <p:spPr>
            <a:xfrm>
              <a:off x="7433448" y="2876263"/>
              <a:ext cx="341195" cy="3411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142308B0-EDAF-2E44-8816-D58DC40BD0D9}"/>
                </a:ext>
              </a:extLst>
            </p:cNvPr>
            <p:cNvSpPr/>
            <p:nvPr/>
          </p:nvSpPr>
          <p:spPr>
            <a:xfrm>
              <a:off x="7773690" y="2876263"/>
              <a:ext cx="341195" cy="34119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F6AA0418-2D35-E246-90E8-2A9D325F2658}"/>
              </a:ext>
            </a:extLst>
          </p:cNvPr>
          <p:cNvSpPr/>
          <p:nvPr/>
        </p:nvSpPr>
        <p:spPr>
          <a:xfrm>
            <a:off x="5401610" y="2918524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4B717EF-3C70-A541-A20C-699ABA111757}"/>
              </a:ext>
            </a:extLst>
          </p:cNvPr>
          <p:cNvSpPr/>
          <p:nvPr/>
        </p:nvSpPr>
        <p:spPr>
          <a:xfrm>
            <a:off x="5741851" y="2918524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277C14-6AC9-EB41-ADBD-8D202D1E27A9}"/>
              </a:ext>
            </a:extLst>
          </p:cNvPr>
          <p:cNvSpPr/>
          <p:nvPr/>
        </p:nvSpPr>
        <p:spPr>
          <a:xfrm>
            <a:off x="6082093" y="2918524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E892590-02D9-D547-8C72-AFAAAD433750}"/>
              </a:ext>
            </a:extLst>
          </p:cNvPr>
          <p:cNvSpPr/>
          <p:nvPr/>
        </p:nvSpPr>
        <p:spPr>
          <a:xfrm>
            <a:off x="6422334" y="2918524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6712651-05E6-A044-8146-6C366B50B043}"/>
              </a:ext>
            </a:extLst>
          </p:cNvPr>
          <p:cNvSpPr/>
          <p:nvPr/>
        </p:nvSpPr>
        <p:spPr>
          <a:xfrm>
            <a:off x="6762576" y="2918524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6474937-D61F-F14B-A4EA-DC5DF7953718}"/>
              </a:ext>
            </a:extLst>
          </p:cNvPr>
          <p:cNvSpPr/>
          <p:nvPr/>
        </p:nvSpPr>
        <p:spPr>
          <a:xfrm>
            <a:off x="7102818" y="2918524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A4EB93A-9063-3B4F-8B84-5D95AF4A1089}"/>
              </a:ext>
            </a:extLst>
          </p:cNvPr>
          <p:cNvSpPr/>
          <p:nvPr/>
        </p:nvSpPr>
        <p:spPr>
          <a:xfrm>
            <a:off x="7443060" y="2918524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EA5CB990-4072-BC42-9076-B26A0C8B1B0E}"/>
              </a:ext>
            </a:extLst>
          </p:cNvPr>
          <p:cNvSpPr/>
          <p:nvPr/>
        </p:nvSpPr>
        <p:spPr>
          <a:xfrm>
            <a:off x="5401608" y="4270700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232A5238-C9B5-544D-89F4-BB0BC2E57C27}"/>
              </a:ext>
            </a:extLst>
          </p:cNvPr>
          <p:cNvSpPr/>
          <p:nvPr/>
        </p:nvSpPr>
        <p:spPr>
          <a:xfrm>
            <a:off x="5741849" y="4270700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937CFFB-EE2D-7041-B0FE-05467D44DF26}"/>
              </a:ext>
            </a:extLst>
          </p:cNvPr>
          <p:cNvSpPr/>
          <p:nvPr/>
        </p:nvSpPr>
        <p:spPr>
          <a:xfrm>
            <a:off x="6082091" y="4270700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66BE4F7-FBF8-CC46-BC80-B495952EC0F2}"/>
              </a:ext>
            </a:extLst>
          </p:cNvPr>
          <p:cNvSpPr/>
          <p:nvPr/>
        </p:nvSpPr>
        <p:spPr>
          <a:xfrm>
            <a:off x="6422332" y="4270700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4D610135-92C5-FE4F-8138-24442FF1B895}"/>
              </a:ext>
            </a:extLst>
          </p:cNvPr>
          <p:cNvSpPr/>
          <p:nvPr/>
        </p:nvSpPr>
        <p:spPr>
          <a:xfrm>
            <a:off x="6762574" y="4270700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5A846B5-E499-2345-9373-0D8CF5FB4940}"/>
              </a:ext>
            </a:extLst>
          </p:cNvPr>
          <p:cNvSpPr/>
          <p:nvPr/>
        </p:nvSpPr>
        <p:spPr>
          <a:xfrm>
            <a:off x="7102816" y="4270700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07A06F03-B64A-CB47-84E1-777585A7F7A1}"/>
              </a:ext>
            </a:extLst>
          </p:cNvPr>
          <p:cNvSpPr/>
          <p:nvPr/>
        </p:nvSpPr>
        <p:spPr>
          <a:xfrm>
            <a:off x="7443058" y="4270700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A265D072-0FC5-D449-A57B-A6162C6AC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016" y="938021"/>
            <a:ext cx="387825" cy="627571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F4C7D3E1-A72C-0643-A522-7A251809C003}"/>
              </a:ext>
            </a:extLst>
          </p:cNvPr>
          <p:cNvSpPr/>
          <p:nvPr/>
        </p:nvSpPr>
        <p:spPr>
          <a:xfrm>
            <a:off x="5401608" y="3350084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BC8CD31-5CBF-8349-AA56-58F0BE1DE409}"/>
              </a:ext>
            </a:extLst>
          </p:cNvPr>
          <p:cNvSpPr/>
          <p:nvPr/>
        </p:nvSpPr>
        <p:spPr>
          <a:xfrm>
            <a:off x="5741849" y="3350084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888CCFD0-55EE-154C-AAD0-A39218E3B6C6}"/>
              </a:ext>
            </a:extLst>
          </p:cNvPr>
          <p:cNvSpPr/>
          <p:nvPr/>
        </p:nvSpPr>
        <p:spPr>
          <a:xfrm>
            <a:off x="6082091" y="3350084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457CE0A-822C-6E48-9C93-9A7865FB2051}"/>
              </a:ext>
            </a:extLst>
          </p:cNvPr>
          <p:cNvSpPr/>
          <p:nvPr/>
        </p:nvSpPr>
        <p:spPr>
          <a:xfrm>
            <a:off x="6422332" y="3350084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5438043-7EE8-C742-942B-9D3B2AF880A4}"/>
              </a:ext>
            </a:extLst>
          </p:cNvPr>
          <p:cNvSpPr/>
          <p:nvPr/>
        </p:nvSpPr>
        <p:spPr>
          <a:xfrm>
            <a:off x="6762574" y="3350084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5D4CC14-A909-0746-A2DF-C559207BC012}"/>
              </a:ext>
            </a:extLst>
          </p:cNvPr>
          <p:cNvSpPr/>
          <p:nvPr/>
        </p:nvSpPr>
        <p:spPr>
          <a:xfrm>
            <a:off x="7102816" y="3350084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48F54E6E-D5C8-6C4A-9861-5B87715E5906}"/>
              </a:ext>
            </a:extLst>
          </p:cNvPr>
          <p:cNvSpPr/>
          <p:nvPr/>
        </p:nvSpPr>
        <p:spPr>
          <a:xfrm>
            <a:off x="7443058" y="3350084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548B47F-CDBE-8B49-9F47-BB1D2BB81BDF}"/>
              </a:ext>
            </a:extLst>
          </p:cNvPr>
          <p:cNvSpPr/>
          <p:nvPr/>
        </p:nvSpPr>
        <p:spPr>
          <a:xfrm>
            <a:off x="5401608" y="3820587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7CD0923-DCF6-FE4A-AF33-7F6FA73497AB}"/>
              </a:ext>
            </a:extLst>
          </p:cNvPr>
          <p:cNvSpPr/>
          <p:nvPr/>
        </p:nvSpPr>
        <p:spPr>
          <a:xfrm>
            <a:off x="5741849" y="3820587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8B859D5-CF2D-CF44-9EC5-C58AE00C3304}"/>
              </a:ext>
            </a:extLst>
          </p:cNvPr>
          <p:cNvSpPr/>
          <p:nvPr/>
        </p:nvSpPr>
        <p:spPr>
          <a:xfrm>
            <a:off x="6082091" y="3820587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9BFCF13-F0C1-8247-90B2-A163BCC74E30}"/>
              </a:ext>
            </a:extLst>
          </p:cNvPr>
          <p:cNvSpPr/>
          <p:nvPr/>
        </p:nvSpPr>
        <p:spPr>
          <a:xfrm>
            <a:off x="6422332" y="3820587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DB504F9-4AEB-4C4B-B529-F7D3C0A12210}"/>
              </a:ext>
            </a:extLst>
          </p:cNvPr>
          <p:cNvSpPr/>
          <p:nvPr/>
        </p:nvSpPr>
        <p:spPr>
          <a:xfrm>
            <a:off x="6762574" y="3820587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2B004ABA-0FEE-7E49-97DF-E9C46FB55765}"/>
              </a:ext>
            </a:extLst>
          </p:cNvPr>
          <p:cNvSpPr/>
          <p:nvPr/>
        </p:nvSpPr>
        <p:spPr>
          <a:xfrm>
            <a:off x="7102816" y="3820587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AC19E26-14D4-BE4B-BF77-20B6C213F842}"/>
              </a:ext>
            </a:extLst>
          </p:cNvPr>
          <p:cNvSpPr/>
          <p:nvPr/>
        </p:nvSpPr>
        <p:spPr>
          <a:xfrm>
            <a:off x="7443058" y="3820587"/>
            <a:ext cx="341195" cy="341195"/>
          </a:xfrm>
          <a:prstGeom prst="rect">
            <a:avLst/>
          </a:prstGeom>
          <a:noFill/>
          <a:ln>
            <a:solidFill>
              <a:srgbClr val="959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38D233-B73B-F246-9EBD-3EDFF463AFF6}"/>
              </a:ext>
            </a:extLst>
          </p:cNvPr>
          <p:cNvSpPr txBox="1"/>
          <p:nvPr/>
        </p:nvSpPr>
        <p:spPr>
          <a:xfrm>
            <a:off x="2803584" y="5640945"/>
            <a:ext cx="49217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Reliable </a:t>
            </a:r>
            <a:r>
              <a:rPr lang="en-US" sz="2800" dirty="0" err="1"/>
              <a:t>Pubsub</a:t>
            </a:r>
            <a:r>
              <a:rPr lang="en-US" sz="2800" dirty="0"/>
              <a:t>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0713811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3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"/>
                            </p:stCondLst>
                            <p:childTnLst>
                              <p:par>
                                <p:cTn id="7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7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81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5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6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7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9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90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1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"/>
                            </p:stCondLst>
                            <p:childTnLst>
                              <p:par>
                                <p:cTn id="9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5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99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3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108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3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117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2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3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126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750"/>
                            </p:stCondLst>
                            <p:childTnLst>
                              <p:par>
                                <p:cTn id="1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0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1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2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137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250"/>
                            </p:stCondLst>
                            <p:childTnLst>
                              <p:par>
                                <p:cTn id="14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2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3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5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146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7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"/>
                            </p:stCondLst>
                            <p:childTnLst>
                              <p:par>
                                <p:cTn id="14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1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4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155" dur="4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4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4500"/>
                            </p:stCondLst>
                            <p:childTnLst>
                              <p:par>
                                <p:cTn id="15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3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164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5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500"/>
                            </p:stCondLst>
                            <p:childTnLst>
                              <p:par>
                                <p:cTn id="16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8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9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0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2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173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750"/>
                            </p:stCondLst>
                            <p:childTnLst>
                              <p:par>
                                <p:cTn id="17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7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8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1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182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3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6000"/>
                            </p:stCondLst>
                            <p:childTnLst>
                              <p:par>
                                <p:cTn id="18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6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7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8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0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191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6250"/>
                            </p:stCondLst>
                            <p:childTnLst>
                              <p:par>
                                <p:cTn id="19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5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6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7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1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202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3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750"/>
                            </p:stCondLst>
                            <p:childTnLst>
                              <p:par>
                                <p:cTn id="20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6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211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500"/>
                            </p:stCondLst>
                            <p:childTnLst>
                              <p:par>
                                <p:cTn id="21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0000"/>
                                      </p:to>
                                    </p:animClr>
                                    <p:set>
                                      <p:cBhvr>
                                        <p:cTn id="216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2250"/>
                            </p:stCondLst>
                            <p:childTnLst>
                              <p:par>
                                <p:cTn id="21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0000"/>
                                      </p:to>
                                    </p:animClr>
                                    <p:set>
                                      <p:cBhvr>
                                        <p:cTn id="2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2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3750"/>
                            </p:stCondLst>
                            <p:childTnLst>
                              <p:par>
                                <p:cTn id="23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00000"/>
                                      </p:to>
                                    </p:animClr>
                                    <p:set>
                                      <p:cBhvr>
                                        <p:cTn id="23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1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242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750"/>
                            </p:stCondLst>
                            <p:childTnLst>
                              <p:par>
                                <p:cTn id="24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25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250"/>
                            </p:stCondLst>
                            <p:childTnLst>
                              <p:par>
                                <p:cTn id="25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1750"/>
                            </p:stCondLst>
                            <p:childTnLst>
                              <p:par>
                                <p:cTn id="26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26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2250"/>
                            </p:stCondLst>
                            <p:childTnLst>
                              <p:par>
                                <p:cTn id="272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27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2750"/>
                            </p:stCondLst>
                            <p:childTnLst>
                              <p:par>
                                <p:cTn id="28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28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3250"/>
                            </p:stCondLst>
                            <p:childTnLst>
                              <p:par>
                                <p:cTn id="29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6DDC7-76CA-534D-9898-E5BAE7F41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Case Study - Underwriting Modernization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7E27F-12DB-C547-A3D4-DC5204615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 err="1"/>
              <a:t>Pubsub</a:t>
            </a:r>
            <a:r>
              <a:rPr lang="en-US" sz="2800" dirty="0"/>
              <a:t> system (Nov 2018)</a:t>
            </a:r>
          </a:p>
          <a:p>
            <a:pPr lvl="1"/>
            <a:r>
              <a:rPr lang="en-US" sz="2600" dirty="0"/>
              <a:t>PAS Transactions</a:t>
            </a:r>
          </a:p>
          <a:p>
            <a:pPr lvl="1"/>
            <a:r>
              <a:rPr lang="en-US" sz="2600" dirty="0"/>
              <a:t>PAS Quotes</a:t>
            </a:r>
          </a:p>
          <a:p>
            <a:pPr lvl="1"/>
            <a:r>
              <a:rPr lang="en-US" sz="2600" dirty="0"/>
              <a:t>PAS Batches and Batch Framework (May 2019)</a:t>
            </a:r>
          </a:p>
          <a:p>
            <a:r>
              <a:rPr lang="en-US" sz="2800" dirty="0"/>
              <a:t>Kafka Streams API (May 2019)</a:t>
            </a:r>
          </a:p>
          <a:p>
            <a:pPr lvl="1"/>
            <a:r>
              <a:rPr lang="en-US" sz="2600" dirty="0"/>
              <a:t>Real-time Tx Reconciliation</a:t>
            </a:r>
          </a:p>
          <a:p>
            <a:r>
              <a:rPr lang="en-US" sz="2800" dirty="0"/>
              <a:t>Kafka Connect API (July 2019)</a:t>
            </a:r>
          </a:p>
          <a:p>
            <a:pPr lvl="1"/>
            <a:r>
              <a:rPr lang="en-US" sz="2600" dirty="0"/>
              <a:t>SQL CDC Source</a:t>
            </a:r>
          </a:p>
          <a:p>
            <a:pPr lvl="1"/>
            <a:r>
              <a:rPr lang="en-US" sz="2600" dirty="0"/>
              <a:t>SQL Sink</a:t>
            </a:r>
          </a:p>
          <a:p>
            <a:r>
              <a:rPr lang="en-US" sz="2800" dirty="0"/>
              <a:t>AO Kafka API/UI</a:t>
            </a:r>
          </a:p>
          <a:p>
            <a:pPr lvl="1"/>
            <a:r>
              <a:rPr lang="en-US" sz="2600" dirty="0" err="1"/>
              <a:t>Klack</a:t>
            </a:r>
            <a:r>
              <a:rPr lang="en-US" sz="2600" dirty="0"/>
              <a:t> UI</a:t>
            </a:r>
          </a:p>
          <a:p>
            <a:r>
              <a:rPr lang="en-US" sz="3000" dirty="0"/>
              <a:t>Further</a:t>
            </a:r>
          </a:p>
          <a:p>
            <a:pPr lvl="1"/>
            <a:r>
              <a:rPr lang="en-US" sz="2800" dirty="0"/>
              <a:t>Harvesting IP – Kafka API, UI, Index, </a:t>
            </a:r>
            <a:r>
              <a:rPr lang="en-US" sz="2800" dirty="0" err="1"/>
              <a:t>Graphql</a:t>
            </a:r>
            <a:r>
              <a:rPr lang="en-US" sz="2800" dirty="0"/>
              <a:t> endpoint</a:t>
            </a:r>
          </a:p>
          <a:p>
            <a:pPr lvl="1"/>
            <a:r>
              <a:rPr lang="en-US" sz="2800" dirty="0"/>
              <a:t>R&amp;D - Microservices with Kafka?</a:t>
            </a:r>
          </a:p>
          <a:p>
            <a:pPr lvl="1"/>
            <a:endParaRPr lang="en-US" sz="2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01361-7D46-0148-9294-49D9122CB0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Beyond </a:t>
            </a:r>
            <a:r>
              <a:rPr lang="en-US" dirty="0" err="1"/>
              <a:t>Pubsub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912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0015-0F7B-9E45-8B14-6E535C1E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Policy Admin System</a:t>
            </a:r>
          </a:p>
        </p:txBody>
      </p:sp>
    </p:spTree>
    <p:extLst>
      <p:ext uri="{BB962C8B-B14F-4D97-AF65-F5344CB8AC3E}">
        <p14:creationId xmlns:p14="http://schemas.microsoft.com/office/powerpoint/2010/main" val="10153649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C61BA-02D8-AD40-B53F-A43AD42D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thoughts</a:t>
            </a:r>
          </a:p>
        </p:txBody>
      </p:sp>
    </p:spTree>
    <p:extLst>
      <p:ext uri="{BB962C8B-B14F-4D97-AF65-F5344CB8AC3E}">
        <p14:creationId xmlns:p14="http://schemas.microsoft.com/office/powerpoint/2010/main" val="1096389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6CA40-0C17-FA40-AE3C-ECCA4C0F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2B43D-A950-FF49-93D3-EF7C9E60DB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Queue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C1674FB8-5BFC-2548-B4FB-630867CB7027}"/>
              </a:ext>
            </a:extLst>
          </p:cNvPr>
          <p:cNvSpPr/>
          <p:nvPr/>
        </p:nvSpPr>
        <p:spPr>
          <a:xfrm rot="5400000">
            <a:off x="5169389" y="939179"/>
            <a:ext cx="2687775" cy="4014531"/>
          </a:xfrm>
          <a:prstGeom prst="ca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r>
              <a:rPr lang="en-US" dirty="0"/>
              <a:t>Queue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FA4F2B-25E8-224A-906F-704E7B9C7744}"/>
              </a:ext>
            </a:extLst>
          </p:cNvPr>
          <p:cNvSpPr/>
          <p:nvPr/>
        </p:nvSpPr>
        <p:spPr>
          <a:xfrm>
            <a:off x="2093813" y="2041193"/>
            <a:ext cx="489857" cy="15909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Pizza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6CDDF9-9F9B-BC40-AC9A-063E9F2A5DA8}"/>
              </a:ext>
            </a:extLst>
          </p:cNvPr>
          <p:cNvSpPr/>
          <p:nvPr/>
        </p:nvSpPr>
        <p:spPr>
          <a:xfrm>
            <a:off x="7065862" y="3632175"/>
            <a:ext cx="489857" cy="55189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59AC7D-7C45-DC45-A384-4E0D258ADEB2}"/>
              </a:ext>
            </a:extLst>
          </p:cNvPr>
          <p:cNvSpPr/>
          <p:nvPr/>
        </p:nvSpPr>
        <p:spPr>
          <a:xfrm>
            <a:off x="2093813" y="2041193"/>
            <a:ext cx="489857" cy="15909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Taco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5FA030D-7E69-8248-895E-CDE52B4828B8}"/>
              </a:ext>
            </a:extLst>
          </p:cNvPr>
          <p:cNvSpPr/>
          <p:nvPr/>
        </p:nvSpPr>
        <p:spPr>
          <a:xfrm>
            <a:off x="6482414" y="3632175"/>
            <a:ext cx="489857" cy="55189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EF1D3B-455D-384C-A1A8-8C4381465DC0}"/>
              </a:ext>
            </a:extLst>
          </p:cNvPr>
          <p:cNvSpPr/>
          <p:nvPr/>
        </p:nvSpPr>
        <p:spPr>
          <a:xfrm>
            <a:off x="2093812" y="2041193"/>
            <a:ext cx="489857" cy="15909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Burger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623189-3DD3-6D43-820D-7652DE2D92A7}"/>
              </a:ext>
            </a:extLst>
          </p:cNvPr>
          <p:cNvSpPr/>
          <p:nvPr/>
        </p:nvSpPr>
        <p:spPr>
          <a:xfrm>
            <a:off x="5898965" y="3632175"/>
            <a:ext cx="489857" cy="55189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F0A79C-4043-BF4F-A1B2-B9407E8EC8F3}"/>
              </a:ext>
            </a:extLst>
          </p:cNvPr>
          <p:cNvSpPr/>
          <p:nvPr/>
        </p:nvSpPr>
        <p:spPr>
          <a:xfrm>
            <a:off x="2093811" y="2052330"/>
            <a:ext cx="489857" cy="15909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Gushers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95776BF-104E-4144-ABF6-FE4B78E6456A}"/>
              </a:ext>
            </a:extLst>
          </p:cNvPr>
          <p:cNvSpPr/>
          <p:nvPr/>
        </p:nvSpPr>
        <p:spPr>
          <a:xfrm>
            <a:off x="5314302" y="3632175"/>
            <a:ext cx="489857" cy="55189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6B9309E-3864-804F-9DCF-74B2D68EC966}"/>
              </a:ext>
            </a:extLst>
          </p:cNvPr>
          <p:cNvSpPr txBox="1"/>
          <p:nvPr/>
        </p:nvSpPr>
        <p:spPr>
          <a:xfrm>
            <a:off x="4307976" y="5211852"/>
            <a:ext cx="41616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First In First Out (FIFO)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462207-C165-2F49-8C86-ABB38362528D}"/>
              </a:ext>
            </a:extLst>
          </p:cNvPr>
          <p:cNvSpPr txBox="1"/>
          <p:nvPr/>
        </p:nvSpPr>
        <p:spPr>
          <a:xfrm>
            <a:off x="8775994" y="964097"/>
            <a:ext cx="3086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Enqueue – add to queue</a:t>
            </a:r>
          </a:p>
          <a:p>
            <a:pPr marL="285750" indent="-285750">
              <a:buFontTx/>
              <a:buChar char="-"/>
            </a:pPr>
            <a:r>
              <a:rPr lang="en-US" dirty="0"/>
              <a:t>Dequeue – get from queue</a:t>
            </a:r>
          </a:p>
          <a:p>
            <a:pPr marL="285750" indent="-285750">
              <a:buFontTx/>
              <a:buChar char="-"/>
            </a:pPr>
            <a:r>
              <a:rPr lang="en-US" dirty="0"/>
              <a:t>FIFO - storage is sequential (array)</a:t>
            </a:r>
          </a:p>
          <a:p>
            <a:pPr marL="285750" indent="-285750">
              <a:buFontTx/>
              <a:buChar char="-"/>
            </a:pPr>
            <a:r>
              <a:rPr lang="en-US" dirty="0"/>
              <a:t>Constant access time</a:t>
            </a:r>
          </a:p>
        </p:txBody>
      </p:sp>
      <p:sp>
        <p:nvSpPr>
          <p:cNvPr id="26" name="Can 25">
            <a:extLst>
              <a:ext uri="{FF2B5EF4-FFF2-40B4-BE49-F238E27FC236}">
                <a16:creationId xmlns:a16="http://schemas.microsoft.com/office/drawing/2014/main" id="{4B67842C-8595-EC4D-8D9E-98B0CB6867BE}"/>
              </a:ext>
            </a:extLst>
          </p:cNvPr>
          <p:cNvSpPr/>
          <p:nvPr/>
        </p:nvSpPr>
        <p:spPr>
          <a:xfrm rot="5400000">
            <a:off x="9922610" y="2081946"/>
            <a:ext cx="746308" cy="2463800"/>
          </a:xfrm>
          <a:prstGeom prst="ca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t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941342-A432-D447-B45F-4F94DF59A40E}"/>
              </a:ext>
            </a:extLst>
          </p:cNvPr>
          <p:cNvSpPr/>
          <p:nvPr/>
        </p:nvSpPr>
        <p:spPr>
          <a:xfrm>
            <a:off x="10774734" y="3037901"/>
            <a:ext cx="489857" cy="55189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613486-639A-B047-89FC-D482A96D6043}"/>
              </a:ext>
            </a:extLst>
          </p:cNvPr>
          <p:cNvSpPr/>
          <p:nvPr/>
        </p:nvSpPr>
        <p:spPr>
          <a:xfrm>
            <a:off x="10295764" y="3037901"/>
            <a:ext cx="489857" cy="55189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4EA257D-837A-1045-B8DF-3335917C45A1}"/>
              </a:ext>
            </a:extLst>
          </p:cNvPr>
          <p:cNvSpPr/>
          <p:nvPr/>
        </p:nvSpPr>
        <p:spPr>
          <a:xfrm>
            <a:off x="9805907" y="3037901"/>
            <a:ext cx="489857" cy="55189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845ED10-2173-7248-966C-5BA8EA924EED}"/>
              </a:ext>
            </a:extLst>
          </p:cNvPr>
          <p:cNvSpPr/>
          <p:nvPr/>
        </p:nvSpPr>
        <p:spPr>
          <a:xfrm>
            <a:off x="9321494" y="3037900"/>
            <a:ext cx="489857" cy="55189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4450F1B-2807-3141-BC75-B530F577380B}"/>
              </a:ext>
            </a:extLst>
          </p:cNvPr>
          <p:cNvSpPr/>
          <p:nvPr/>
        </p:nvSpPr>
        <p:spPr>
          <a:xfrm>
            <a:off x="9382428" y="5715843"/>
            <a:ext cx="489857" cy="55189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E22B34-398F-0E43-BB67-9A606EBDC65D}"/>
              </a:ext>
            </a:extLst>
          </p:cNvPr>
          <p:cNvSpPr/>
          <p:nvPr/>
        </p:nvSpPr>
        <p:spPr>
          <a:xfrm>
            <a:off x="9736236" y="4952348"/>
            <a:ext cx="489857" cy="55189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405B3D3-B983-344A-A579-28044CAE6258}"/>
              </a:ext>
            </a:extLst>
          </p:cNvPr>
          <p:cNvSpPr/>
          <p:nvPr/>
        </p:nvSpPr>
        <p:spPr>
          <a:xfrm>
            <a:off x="10050836" y="4195047"/>
            <a:ext cx="489857" cy="55189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B492702-E124-EA40-B3F4-34ACC5178C7D}"/>
              </a:ext>
            </a:extLst>
          </p:cNvPr>
          <p:cNvSpPr/>
          <p:nvPr/>
        </p:nvSpPr>
        <p:spPr>
          <a:xfrm>
            <a:off x="10441507" y="4950241"/>
            <a:ext cx="489857" cy="55189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4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BB23610-2F59-2243-A0AE-2A0BD7B54A70}"/>
              </a:ext>
            </a:extLst>
          </p:cNvPr>
          <p:cNvCxnSpPr>
            <a:stCxn id="37" idx="2"/>
            <a:endCxn id="36" idx="0"/>
          </p:cNvCxnSpPr>
          <p:nvPr/>
        </p:nvCxnSpPr>
        <p:spPr>
          <a:xfrm flipH="1">
            <a:off x="9981165" y="4746938"/>
            <a:ext cx="314600" cy="205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BCA79E8-76AC-6846-BD7A-B9F9C154BA6B}"/>
              </a:ext>
            </a:extLst>
          </p:cNvPr>
          <p:cNvCxnSpPr>
            <a:stCxn id="37" idx="2"/>
            <a:endCxn id="38" idx="0"/>
          </p:cNvCxnSpPr>
          <p:nvPr/>
        </p:nvCxnSpPr>
        <p:spPr>
          <a:xfrm>
            <a:off x="10295765" y="4746938"/>
            <a:ext cx="390671" cy="20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9FAF678-415F-B145-9C6F-E7209EE09539}"/>
              </a:ext>
            </a:extLst>
          </p:cNvPr>
          <p:cNvCxnSpPr>
            <a:stCxn id="36" idx="2"/>
            <a:endCxn id="35" idx="0"/>
          </p:cNvCxnSpPr>
          <p:nvPr/>
        </p:nvCxnSpPr>
        <p:spPr>
          <a:xfrm flipH="1">
            <a:off x="9627357" y="5504239"/>
            <a:ext cx="353808" cy="211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5" name="Arc 44">
            <a:extLst>
              <a:ext uri="{FF2B5EF4-FFF2-40B4-BE49-F238E27FC236}">
                <a16:creationId xmlns:a16="http://schemas.microsoft.com/office/drawing/2014/main" id="{8B83D6FD-5B0B-6048-A1DC-137FB25FD5FC}"/>
              </a:ext>
            </a:extLst>
          </p:cNvPr>
          <p:cNvSpPr/>
          <p:nvPr/>
        </p:nvSpPr>
        <p:spPr>
          <a:xfrm rot="16200000">
            <a:off x="9771259" y="4664067"/>
            <a:ext cx="551891" cy="543678"/>
          </a:xfrm>
          <a:prstGeom prst="arc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F8DA76F9-8459-9E40-9E61-5B1A76F7FB2B}"/>
              </a:ext>
            </a:extLst>
          </p:cNvPr>
          <p:cNvSpPr/>
          <p:nvPr/>
        </p:nvSpPr>
        <p:spPr>
          <a:xfrm rot="16200000">
            <a:off x="9460548" y="5432597"/>
            <a:ext cx="551891" cy="543678"/>
          </a:xfrm>
          <a:prstGeom prst="arc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4D24C3-EFF1-BC44-8557-7ED4F08F6677}"/>
              </a:ext>
            </a:extLst>
          </p:cNvPr>
          <p:cNvSpPr txBox="1"/>
          <p:nvPr/>
        </p:nvSpPr>
        <p:spPr>
          <a:xfrm>
            <a:off x="8789777" y="2657632"/>
            <a:ext cx="20329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Constant access O(1)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DDBE364-1E2A-3141-89EE-DBC3BE760E7A}"/>
              </a:ext>
            </a:extLst>
          </p:cNvPr>
          <p:cNvSpPr txBox="1"/>
          <p:nvPr/>
        </p:nvSpPr>
        <p:spPr>
          <a:xfrm>
            <a:off x="10079060" y="5833808"/>
            <a:ext cx="1723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Var access O(</a:t>
            </a:r>
            <a:r>
              <a:rPr lang="en-US" sz="1400" dirty="0" err="1"/>
              <a:t>nlog</a:t>
            </a:r>
            <a:r>
              <a:rPr lang="en-US" sz="1400" dirty="0"/>
              <a:t>(n))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FCC9F5-16DE-7C4A-B4D0-43816FD9F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36" y="2407856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4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4082 -0.00023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0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50"/>
                            </p:stCondLst>
                            <p:childTnLst>
                              <p:par>
                                <p:cTn id="4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36041 -0.00023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2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31224 -0.00116 " pathEditMode="relative" rAng="0" ptsTypes="AA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1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50"/>
                            </p:stCondLst>
                            <p:childTnLst>
                              <p:par>
                                <p:cTn id="6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0162 L 0.26406 -0.0007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0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25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9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  <p:bldP spid="14" grpId="0" animBg="1"/>
      <p:bldP spid="14" grpId="1" animBg="1"/>
      <p:bldP spid="15" grpId="0" animBg="1"/>
      <p:bldP spid="17" grpId="0" animBg="1"/>
      <p:bldP spid="17" grpId="1" animBg="1"/>
      <p:bldP spid="18" grpId="0" animBg="1"/>
      <p:bldP spid="20" grpId="0" animBg="1"/>
      <p:bldP spid="20" grpId="1" animBg="1"/>
      <p:bldP spid="21" grpId="0" animBg="1"/>
      <p:bldP spid="24" grpId="0"/>
      <p:bldP spid="26" grpId="0" animBg="1"/>
      <p:bldP spid="27" grpId="0" animBg="1"/>
      <p:bldP spid="28" grpId="0" animBg="1"/>
      <p:bldP spid="29" grpId="0" animBg="1"/>
      <p:bldP spid="30" grpId="0" animBg="1"/>
      <p:bldP spid="35" grpId="0" animBg="1"/>
      <p:bldP spid="36" grpId="0" animBg="1"/>
      <p:bldP spid="37" grpId="0" animBg="1"/>
      <p:bldP spid="38" grpId="0" animBg="1"/>
      <p:bldP spid="45" grpId="0" animBg="1"/>
      <p:bldP spid="46" grpId="0" animBg="1"/>
      <p:bldP spid="48" grpId="0"/>
      <p:bldP spid="4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AE1D7-4A7E-F844-814F-759455656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994074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CA6B6-37C2-3F4F-8B86-EE5AA9AA9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1F942-0B8C-904E-9F82-85BF5045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Koshy Joel </a:t>
            </a:r>
            <a:r>
              <a:rPr lang="en-US" i="1" dirty="0">
                <a:solidFill>
                  <a:schemeClr val="tx1"/>
                </a:solidFill>
              </a:rPr>
              <a:t>-</a:t>
            </a:r>
            <a:r>
              <a:rPr lang="en-US" i="1" dirty="0"/>
              <a:t> </a:t>
            </a:r>
            <a:r>
              <a:rPr lang="en-US" dirty="0">
                <a:hlinkClick r:id="rId2"/>
              </a:rPr>
              <a:t>https://insidebigdata.com/2016/04/28/a-brief-history-of-kafka-linkedins-messaging-platform/</a:t>
            </a:r>
            <a:r>
              <a:rPr lang="en-US" dirty="0">
                <a:solidFill>
                  <a:schemeClr val="tx1"/>
                </a:solidFill>
              </a:rPr>
              <a:t>, Apr 28, 2016</a:t>
            </a:r>
          </a:p>
          <a:p>
            <a:r>
              <a:rPr lang="en-US" dirty="0" err="1">
                <a:solidFill>
                  <a:schemeClr val="tx1"/>
                </a:solidFill>
              </a:rPr>
              <a:t>Narkhede</a:t>
            </a:r>
            <a:r>
              <a:rPr lang="en-US" dirty="0">
                <a:solidFill>
                  <a:schemeClr val="tx1"/>
                </a:solidFill>
              </a:rPr>
              <a:t>, Neha -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https://www.confluent.io/blog/apache-kafka-hits-1-1-trillion-messages-per-day-joins-the-4-comma-club/</a:t>
            </a:r>
            <a:r>
              <a:rPr lang="en-US" dirty="0">
                <a:solidFill>
                  <a:schemeClr val="tx1"/>
                </a:solidFill>
              </a:rPr>
              <a:t>, Sept 1, 2015</a:t>
            </a:r>
          </a:p>
          <a:p>
            <a:r>
              <a:rPr lang="en-US" dirty="0">
                <a:solidFill>
                  <a:schemeClr val="tx1"/>
                </a:solidFill>
              </a:rPr>
              <a:t>Posta, Christian -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https://techbeacon.com/app-dev-testing/what-apache-kafka-why-it-so-popular-should-you-use-it</a:t>
            </a:r>
            <a:r>
              <a:rPr lang="en-US" dirty="0">
                <a:solidFill>
                  <a:schemeClr val="tx1"/>
                </a:solidFill>
              </a:rPr>
              <a:t>, date unknown</a:t>
            </a:r>
          </a:p>
          <a:p>
            <a:r>
              <a:rPr lang="en-US" dirty="0" err="1">
                <a:solidFill>
                  <a:schemeClr val="tx1"/>
                </a:solidFill>
              </a:rPr>
              <a:t>Waehner</a:t>
            </a:r>
            <a:r>
              <a:rPr lang="en-US" dirty="0">
                <a:solidFill>
                  <a:schemeClr val="tx1"/>
                </a:solidFill>
              </a:rPr>
              <a:t>, Kai - </a:t>
            </a:r>
            <a:r>
              <a:rPr lang="en-US" dirty="0">
                <a:hlinkClick r:id="rId5"/>
              </a:rPr>
              <a:t>https://www.confluent.io/blog/using-apache-kafka-drive-cutting-edge-machine-learning</a:t>
            </a:r>
            <a:r>
              <a:rPr lang="en-US" dirty="0">
                <a:solidFill>
                  <a:schemeClr val="tx1"/>
                </a:solidFill>
              </a:rPr>
              <a:t>, Nov 19, 2018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40C1C4-E9CD-824A-BEDB-5E590171D3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482839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6CA40-0C17-FA40-AE3C-ECCA4C0F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Groundback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2B43D-A950-FF49-93D3-EF7C9E60DB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Publish Subscribe - problem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FA4F2B-25E8-224A-906F-704E7B9C7744}"/>
              </a:ext>
            </a:extLst>
          </p:cNvPr>
          <p:cNvSpPr/>
          <p:nvPr/>
        </p:nvSpPr>
        <p:spPr>
          <a:xfrm rot="5400000">
            <a:off x="2638079" y="2871172"/>
            <a:ext cx="489857" cy="15909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Pizza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59AC7D-7C45-DC45-A384-4E0D258ADEB2}"/>
              </a:ext>
            </a:extLst>
          </p:cNvPr>
          <p:cNvSpPr/>
          <p:nvPr/>
        </p:nvSpPr>
        <p:spPr>
          <a:xfrm rot="5400000">
            <a:off x="2638078" y="3430472"/>
            <a:ext cx="489857" cy="15909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Taco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EF1D3B-455D-384C-A1A8-8C4381465DC0}"/>
              </a:ext>
            </a:extLst>
          </p:cNvPr>
          <p:cNvSpPr/>
          <p:nvPr/>
        </p:nvSpPr>
        <p:spPr>
          <a:xfrm rot="5400000">
            <a:off x="2638077" y="3989772"/>
            <a:ext cx="489857" cy="15909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Burger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F0A79C-4043-BF4F-A1B2-B9407E8EC8F3}"/>
              </a:ext>
            </a:extLst>
          </p:cNvPr>
          <p:cNvSpPr/>
          <p:nvPr/>
        </p:nvSpPr>
        <p:spPr>
          <a:xfrm rot="5400000">
            <a:off x="2638076" y="4549072"/>
            <a:ext cx="489857" cy="15909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Gushers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A1C56B-77FF-5E49-B716-BB451A352A79}"/>
              </a:ext>
            </a:extLst>
          </p:cNvPr>
          <p:cNvSpPr/>
          <p:nvPr/>
        </p:nvSpPr>
        <p:spPr>
          <a:xfrm>
            <a:off x="1466856" y="2446992"/>
            <a:ext cx="1743768" cy="846040"/>
          </a:xfrm>
          <a:prstGeom prst="rect">
            <a:avLst/>
          </a:prstGeom>
          <a:ln>
            <a:solidFill>
              <a:srgbClr val="95969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59699"/>
                </a:solidFill>
              </a:rPr>
              <a:t>Orders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891F5A-343D-6543-A6CD-402E67E1C938}"/>
              </a:ext>
            </a:extLst>
          </p:cNvPr>
          <p:cNvSpPr/>
          <p:nvPr/>
        </p:nvSpPr>
        <p:spPr>
          <a:xfrm>
            <a:off x="9533075" y="1475968"/>
            <a:ext cx="1322493" cy="846040"/>
          </a:xfrm>
          <a:prstGeom prst="rect">
            <a:avLst/>
          </a:prstGeom>
          <a:ln>
            <a:solidFill>
              <a:srgbClr val="95969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959699"/>
                </a:solidFill>
              </a:rPr>
              <a:t>Pizza</a:t>
            </a:r>
          </a:p>
          <a:p>
            <a:pPr algn="ctr"/>
            <a:r>
              <a:rPr lang="en-US" dirty="0">
                <a:solidFill>
                  <a:srgbClr val="959699"/>
                </a:solidFill>
              </a:rPr>
              <a:t>Maker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363241-342D-4244-90A3-6C21FC69C7C2}"/>
              </a:ext>
            </a:extLst>
          </p:cNvPr>
          <p:cNvSpPr/>
          <p:nvPr/>
        </p:nvSpPr>
        <p:spPr>
          <a:xfrm>
            <a:off x="9533075" y="2637913"/>
            <a:ext cx="1322494" cy="846040"/>
          </a:xfrm>
          <a:prstGeom prst="rect">
            <a:avLst/>
          </a:prstGeom>
          <a:ln>
            <a:solidFill>
              <a:srgbClr val="95969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959699"/>
                </a:solidFill>
              </a:rPr>
              <a:t>Taco</a:t>
            </a:r>
          </a:p>
          <a:p>
            <a:pPr algn="ctr"/>
            <a:r>
              <a:rPr lang="en-US" dirty="0">
                <a:solidFill>
                  <a:srgbClr val="959699"/>
                </a:solidFill>
              </a:rPr>
              <a:t>Maker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7A9338-D2B0-FB46-B56E-8595D7EC2F27}"/>
              </a:ext>
            </a:extLst>
          </p:cNvPr>
          <p:cNvSpPr/>
          <p:nvPr/>
        </p:nvSpPr>
        <p:spPr>
          <a:xfrm>
            <a:off x="9533075" y="3761046"/>
            <a:ext cx="1322494" cy="846040"/>
          </a:xfrm>
          <a:prstGeom prst="rect">
            <a:avLst/>
          </a:prstGeom>
          <a:ln>
            <a:solidFill>
              <a:srgbClr val="95969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959699"/>
                </a:solidFill>
              </a:rPr>
              <a:t>Burger</a:t>
            </a:r>
          </a:p>
          <a:p>
            <a:pPr algn="ctr"/>
            <a:r>
              <a:rPr lang="en-US" dirty="0">
                <a:solidFill>
                  <a:srgbClr val="959699"/>
                </a:solidFill>
              </a:rPr>
              <a:t>Maker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E491FB-E437-4C4E-ADB1-CBB0FC8E806D}"/>
              </a:ext>
            </a:extLst>
          </p:cNvPr>
          <p:cNvSpPr/>
          <p:nvPr/>
        </p:nvSpPr>
        <p:spPr>
          <a:xfrm>
            <a:off x="9533073" y="4884179"/>
            <a:ext cx="1322495" cy="846040"/>
          </a:xfrm>
          <a:prstGeom prst="rect">
            <a:avLst/>
          </a:prstGeom>
          <a:ln>
            <a:solidFill>
              <a:srgbClr val="95969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959699"/>
                </a:solidFill>
              </a:rPr>
              <a:t>Gusher</a:t>
            </a:r>
          </a:p>
          <a:p>
            <a:pPr algn="ctr"/>
            <a:r>
              <a:rPr lang="en-US" dirty="0">
                <a:solidFill>
                  <a:srgbClr val="959699"/>
                </a:solidFill>
              </a:rPr>
              <a:t>Maker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23ABA8-B055-CE43-B934-C0453A3697B6}"/>
              </a:ext>
            </a:extLst>
          </p:cNvPr>
          <p:cNvCxnSpPr>
            <a:cxnSpLocks/>
          </p:cNvCxnSpPr>
          <p:nvPr/>
        </p:nvCxnSpPr>
        <p:spPr>
          <a:xfrm flipV="1">
            <a:off x="3678498" y="1683098"/>
            <a:ext cx="5854575" cy="1800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928EA0-0BD0-6B43-8828-935BEFF47F54}"/>
              </a:ext>
            </a:extLst>
          </p:cNvPr>
          <p:cNvCxnSpPr>
            <a:cxnSpLocks/>
            <a:stCxn id="16" idx="1"/>
            <a:endCxn id="6" idx="0"/>
          </p:cNvCxnSpPr>
          <p:nvPr/>
        </p:nvCxnSpPr>
        <p:spPr>
          <a:xfrm flipH="1">
            <a:off x="3678499" y="1898988"/>
            <a:ext cx="5854576" cy="1767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F353168B-B5CE-924C-9D67-9736D5CA7022}"/>
              </a:ext>
            </a:extLst>
          </p:cNvPr>
          <p:cNvSpPr/>
          <p:nvPr/>
        </p:nvSpPr>
        <p:spPr>
          <a:xfrm>
            <a:off x="3547869" y="3352292"/>
            <a:ext cx="195904" cy="2158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B159F7-052A-4A45-8948-A257EDC18F36}"/>
              </a:ext>
            </a:extLst>
          </p:cNvPr>
          <p:cNvCxnSpPr>
            <a:cxnSpLocks/>
          </p:cNvCxnSpPr>
          <p:nvPr/>
        </p:nvCxnSpPr>
        <p:spPr>
          <a:xfrm flipV="1">
            <a:off x="3682467" y="2813428"/>
            <a:ext cx="5850606" cy="1257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B7263F-7F51-8E4A-8374-B5435ED653C3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3678497" y="3060933"/>
            <a:ext cx="5854578" cy="118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78B3083-6A7A-1E47-A95A-02B804A8A415}"/>
              </a:ext>
            </a:extLst>
          </p:cNvPr>
          <p:cNvCxnSpPr>
            <a:cxnSpLocks/>
          </p:cNvCxnSpPr>
          <p:nvPr/>
        </p:nvCxnSpPr>
        <p:spPr>
          <a:xfrm flipV="1">
            <a:off x="3682467" y="3958023"/>
            <a:ext cx="5850606" cy="713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CB75DD6-6359-B246-BA9C-ACE5E843360A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3678495" y="4184066"/>
            <a:ext cx="5854580" cy="670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4D83673-428E-5B4D-B2A3-AB6E09D56600}"/>
              </a:ext>
            </a:extLst>
          </p:cNvPr>
          <p:cNvCxnSpPr>
            <a:cxnSpLocks/>
          </p:cNvCxnSpPr>
          <p:nvPr/>
        </p:nvCxnSpPr>
        <p:spPr>
          <a:xfrm flipV="1">
            <a:off x="3682467" y="5080749"/>
            <a:ext cx="5850606" cy="166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145552A-422F-2C48-A53C-7A3711BEBF15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3678495" y="5307199"/>
            <a:ext cx="5854578" cy="90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38DE73CB-0D51-704C-B662-CBCC94E08C4E}"/>
              </a:ext>
            </a:extLst>
          </p:cNvPr>
          <p:cNvSpPr/>
          <p:nvPr/>
        </p:nvSpPr>
        <p:spPr>
          <a:xfrm>
            <a:off x="3580547" y="3875540"/>
            <a:ext cx="195904" cy="2158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38A69E80-4014-D149-8454-102E01451E5D}"/>
              </a:ext>
            </a:extLst>
          </p:cNvPr>
          <p:cNvSpPr/>
          <p:nvPr/>
        </p:nvSpPr>
        <p:spPr>
          <a:xfrm>
            <a:off x="3580546" y="4419377"/>
            <a:ext cx="195904" cy="2158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8872C8D-3CEB-9F48-8A50-F9760A761A91}"/>
              </a:ext>
            </a:extLst>
          </p:cNvPr>
          <p:cNvSpPr/>
          <p:nvPr/>
        </p:nvSpPr>
        <p:spPr>
          <a:xfrm>
            <a:off x="3580547" y="4990233"/>
            <a:ext cx="195904" cy="21589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791CC-2A59-714F-8C18-3AA6E3C9B6D0}"/>
              </a:ext>
            </a:extLst>
          </p:cNvPr>
          <p:cNvSpPr txBox="1"/>
          <p:nvPr/>
        </p:nvSpPr>
        <p:spPr>
          <a:xfrm>
            <a:off x="4391696" y="1211280"/>
            <a:ext cx="3773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do we need </a:t>
            </a:r>
            <a:r>
              <a:rPr lang="en-US" sz="2400" dirty="0" err="1"/>
              <a:t>pubsub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64274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500"/>
                            </p:stCondLst>
                            <p:childTnLst>
                              <p:par>
                                <p:cTn id="9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000"/>
                            </p:stCondLst>
                            <p:childTnLst>
                              <p:par>
                                <p:cTn id="100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19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animClr clrSpc="rgb" dir="cw">
                                      <p:cBhvr>
                                        <p:cTn id="10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9960E"/>
                                      </p:to>
                                    </p:animClr>
                                    <p:set>
                                      <p:cBhvr>
                                        <p:cTn id="10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6CA40-0C17-FA40-AE3C-ECCA4C0F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ground behind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2B43D-A950-FF49-93D3-EF7C9E60DB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538" y="403654"/>
            <a:ext cx="11117262" cy="27738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Publish Subscribe - solution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FA4F2B-25E8-224A-906F-704E7B9C7744}"/>
              </a:ext>
            </a:extLst>
          </p:cNvPr>
          <p:cNvSpPr/>
          <p:nvPr/>
        </p:nvSpPr>
        <p:spPr>
          <a:xfrm rot="5400000">
            <a:off x="2638079" y="2871172"/>
            <a:ext cx="489857" cy="15909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Pizza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59AC7D-7C45-DC45-A384-4E0D258ADEB2}"/>
              </a:ext>
            </a:extLst>
          </p:cNvPr>
          <p:cNvSpPr/>
          <p:nvPr/>
        </p:nvSpPr>
        <p:spPr>
          <a:xfrm rot="5400000">
            <a:off x="2638078" y="3430472"/>
            <a:ext cx="489857" cy="15909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Taco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EF1D3B-455D-384C-A1A8-8C4381465DC0}"/>
              </a:ext>
            </a:extLst>
          </p:cNvPr>
          <p:cNvSpPr/>
          <p:nvPr/>
        </p:nvSpPr>
        <p:spPr>
          <a:xfrm rot="5400000">
            <a:off x="2638077" y="3989772"/>
            <a:ext cx="489857" cy="15909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Burger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F0A79C-4043-BF4F-A1B2-B9407E8EC8F3}"/>
              </a:ext>
            </a:extLst>
          </p:cNvPr>
          <p:cNvSpPr/>
          <p:nvPr/>
        </p:nvSpPr>
        <p:spPr>
          <a:xfrm rot="5400000">
            <a:off x="2638076" y="4549072"/>
            <a:ext cx="489857" cy="15909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Gushers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A1C56B-77FF-5E49-B716-BB451A352A79}"/>
              </a:ext>
            </a:extLst>
          </p:cNvPr>
          <p:cNvSpPr/>
          <p:nvPr/>
        </p:nvSpPr>
        <p:spPr>
          <a:xfrm>
            <a:off x="1466856" y="2446992"/>
            <a:ext cx="1743768" cy="846040"/>
          </a:xfrm>
          <a:prstGeom prst="rect">
            <a:avLst/>
          </a:prstGeom>
          <a:ln>
            <a:solidFill>
              <a:srgbClr val="95969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59699"/>
                </a:solidFill>
              </a:rPr>
              <a:t>Orders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891F5A-343D-6543-A6CD-402E67E1C938}"/>
              </a:ext>
            </a:extLst>
          </p:cNvPr>
          <p:cNvSpPr/>
          <p:nvPr/>
        </p:nvSpPr>
        <p:spPr>
          <a:xfrm>
            <a:off x="9533075" y="1475968"/>
            <a:ext cx="1322493" cy="846040"/>
          </a:xfrm>
          <a:prstGeom prst="rect">
            <a:avLst/>
          </a:prstGeom>
          <a:ln>
            <a:solidFill>
              <a:srgbClr val="95969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959699"/>
                </a:solidFill>
              </a:rPr>
              <a:t>Pizza</a:t>
            </a:r>
          </a:p>
          <a:p>
            <a:pPr algn="ctr"/>
            <a:r>
              <a:rPr lang="en-US" dirty="0">
                <a:solidFill>
                  <a:srgbClr val="959699"/>
                </a:solidFill>
              </a:rPr>
              <a:t>Maker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363241-342D-4244-90A3-6C21FC69C7C2}"/>
              </a:ext>
            </a:extLst>
          </p:cNvPr>
          <p:cNvSpPr/>
          <p:nvPr/>
        </p:nvSpPr>
        <p:spPr>
          <a:xfrm>
            <a:off x="9533075" y="2637913"/>
            <a:ext cx="1322494" cy="846040"/>
          </a:xfrm>
          <a:prstGeom prst="rect">
            <a:avLst/>
          </a:prstGeom>
          <a:ln>
            <a:solidFill>
              <a:srgbClr val="95969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959699"/>
                </a:solidFill>
              </a:rPr>
              <a:t>Taco</a:t>
            </a:r>
          </a:p>
          <a:p>
            <a:pPr algn="ctr"/>
            <a:r>
              <a:rPr lang="en-US" dirty="0">
                <a:solidFill>
                  <a:srgbClr val="959699"/>
                </a:solidFill>
              </a:rPr>
              <a:t>Maker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7A9338-D2B0-FB46-B56E-8595D7EC2F27}"/>
              </a:ext>
            </a:extLst>
          </p:cNvPr>
          <p:cNvSpPr/>
          <p:nvPr/>
        </p:nvSpPr>
        <p:spPr>
          <a:xfrm>
            <a:off x="9533075" y="3761046"/>
            <a:ext cx="1322494" cy="846040"/>
          </a:xfrm>
          <a:prstGeom prst="rect">
            <a:avLst/>
          </a:prstGeom>
          <a:ln>
            <a:solidFill>
              <a:srgbClr val="95969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959699"/>
                </a:solidFill>
              </a:rPr>
              <a:t>Burger</a:t>
            </a:r>
          </a:p>
          <a:p>
            <a:pPr algn="ctr"/>
            <a:r>
              <a:rPr lang="en-US" dirty="0">
                <a:solidFill>
                  <a:srgbClr val="959699"/>
                </a:solidFill>
              </a:rPr>
              <a:t>Maker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E491FB-E437-4C4E-ADB1-CBB0FC8E806D}"/>
              </a:ext>
            </a:extLst>
          </p:cNvPr>
          <p:cNvSpPr/>
          <p:nvPr/>
        </p:nvSpPr>
        <p:spPr>
          <a:xfrm>
            <a:off x="9533073" y="4884179"/>
            <a:ext cx="1322495" cy="846040"/>
          </a:xfrm>
          <a:prstGeom prst="rect">
            <a:avLst/>
          </a:prstGeom>
          <a:ln>
            <a:solidFill>
              <a:srgbClr val="95969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959699"/>
                </a:solidFill>
              </a:rPr>
              <a:t>Candy</a:t>
            </a:r>
          </a:p>
          <a:p>
            <a:pPr algn="ctr"/>
            <a:r>
              <a:rPr lang="en-US" dirty="0">
                <a:solidFill>
                  <a:srgbClr val="959699"/>
                </a:solidFill>
              </a:rPr>
              <a:t>Maker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23ABA8-B055-CE43-B934-C0453A3697B6}"/>
              </a:ext>
            </a:extLst>
          </p:cNvPr>
          <p:cNvCxnSpPr>
            <a:cxnSpLocks/>
            <a:stCxn id="6" idx="0"/>
            <a:endCxn id="28" idx="3"/>
          </p:cNvCxnSpPr>
          <p:nvPr/>
        </p:nvCxnSpPr>
        <p:spPr>
          <a:xfrm flipV="1">
            <a:off x="3678499" y="3650783"/>
            <a:ext cx="1919981" cy="15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928EA0-0BD0-6B43-8828-935BEFF47F54}"/>
              </a:ext>
            </a:extLst>
          </p:cNvPr>
          <p:cNvCxnSpPr>
            <a:cxnSpLocks/>
            <a:stCxn id="28" idx="1"/>
            <a:endCxn id="16" idx="1"/>
          </p:cNvCxnSpPr>
          <p:nvPr/>
        </p:nvCxnSpPr>
        <p:spPr>
          <a:xfrm flipV="1">
            <a:off x="8048440" y="1898988"/>
            <a:ext cx="1484635" cy="1751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Can 27">
            <a:extLst>
              <a:ext uri="{FF2B5EF4-FFF2-40B4-BE49-F238E27FC236}">
                <a16:creationId xmlns:a16="http://schemas.microsoft.com/office/drawing/2014/main" id="{B902F227-9258-7A4E-B5D7-81958E594FB7}"/>
              </a:ext>
            </a:extLst>
          </p:cNvPr>
          <p:cNvSpPr/>
          <p:nvPr/>
        </p:nvSpPr>
        <p:spPr>
          <a:xfrm rot="5400000">
            <a:off x="6400440" y="2425803"/>
            <a:ext cx="846040" cy="2449960"/>
          </a:xfrm>
          <a:prstGeom prst="ca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1600" dirty="0" err="1"/>
              <a:t>Pubsub</a:t>
            </a:r>
            <a:r>
              <a:rPr lang="en-US" sz="1600" dirty="0"/>
              <a:t> Systems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EC827F-25C0-AE41-94A6-0EF04DD4DBD6}"/>
              </a:ext>
            </a:extLst>
          </p:cNvPr>
          <p:cNvCxnSpPr>
            <a:cxnSpLocks/>
            <a:stCxn id="28" idx="1"/>
            <a:endCxn id="19" idx="1"/>
          </p:cNvCxnSpPr>
          <p:nvPr/>
        </p:nvCxnSpPr>
        <p:spPr>
          <a:xfrm flipV="1">
            <a:off x="8048440" y="3060933"/>
            <a:ext cx="1484635" cy="589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F6E51F-4E64-0F42-A6E0-37AE72721AFA}"/>
              </a:ext>
            </a:extLst>
          </p:cNvPr>
          <p:cNvCxnSpPr>
            <a:cxnSpLocks/>
            <a:stCxn id="28" idx="1"/>
            <a:endCxn id="22" idx="1"/>
          </p:cNvCxnSpPr>
          <p:nvPr/>
        </p:nvCxnSpPr>
        <p:spPr>
          <a:xfrm>
            <a:off x="8048440" y="3650783"/>
            <a:ext cx="1484635" cy="533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5C82BA5-B24B-064E-926E-3BA3CB5EA11A}"/>
              </a:ext>
            </a:extLst>
          </p:cNvPr>
          <p:cNvCxnSpPr>
            <a:cxnSpLocks/>
            <a:stCxn id="28" idx="1"/>
            <a:endCxn id="23" idx="1"/>
          </p:cNvCxnSpPr>
          <p:nvPr/>
        </p:nvCxnSpPr>
        <p:spPr>
          <a:xfrm>
            <a:off x="8048440" y="3650783"/>
            <a:ext cx="1484633" cy="1656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052A19A-3D7B-C240-B577-17478C05932F}"/>
              </a:ext>
            </a:extLst>
          </p:cNvPr>
          <p:cNvCxnSpPr>
            <a:cxnSpLocks/>
            <a:stCxn id="14" idx="0"/>
            <a:endCxn id="28" idx="3"/>
          </p:cNvCxnSpPr>
          <p:nvPr/>
        </p:nvCxnSpPr>
        <p:spPr>
          <a:xfrm flipV="1">
            <a:off x="3678498" y="3650783"/>
            <a:ext cx="1919982" cy="575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00B013F-9E84-4442-BA70-1D9AFB09A4D1}"/>
              </a:ext>
            </a:extLst>
          </p:cNvPr>
          <p:cNvCxnSpPr>
            <a:cxnSpLocks/>
            <a:stCxn id="17" idx="0"/>
            <a:endCxn id="28" idx="3"/>
          </p:cNvCxnSpPr>
          <p:nvPr/>
        </p:nvCxnSpPr>
        <p:spPr>
          <a:xfrm flipV="1">
            <a:off x="3678497" y="3650783"/>
            <a:ext cx="1919983" cy="1134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851E89-644B-F64A-853D-E3767EDAB0A7}"/>
              </a:ext>
            </a:extLst>
          </p:cNvPr>
          <p:cNvCxnSpPr>
            <a:cxnSpLocks/>
            <a:stCxn id="20" idx="0"/>
            <a:endCxn id="28" idx="3"/>
          </p:cNvCxnSpPr>
          <p:nvPr/>
        </p:nvCxnSpPr>
        <p:spPr>
          <a:xfrm flipV="1">
            <a:off x="3678496" y="3650783"/>
            <a:ext cx="1919984" cy="1693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4E719FF-749C-CE47-BB78-268E82F8204A}"/>
              </a:ext>
            </a:extLst>
          </p:cNvPr>
          <p:cNvSpPr/>
          <p:nvPr/>
        </p:nvSpPr>
        <p:spPr>
          <a:xfrm rot="5400000">
            <a:off x="2638077" y="5108372"/>
            <a:ext cx="489857" cy="15909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Skittles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4571EFF-BC50-C544-9728-24F03ADD3646}"/>
              </a:ext>
            </a:extLst>
          </p:cNvPr>
          <p:cNvCxnSpPr>
            <a:cxnSpLocks/>
            <a:stCxn id="55" idx="0"/>
            <a:endCxn id="28" idx="3"/>
          </p:cNvCxnSpPr>
          <p:nvPr/>
        </p:nvCxnSpPr>
        <p:spPr>
          <a:xfrm flipV="1">
            <a:off x="3678497" y="3650783"/>
            <a:ext cx="1919983" cy="2253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32647FC9-A289-2D41-A863-852136BDC0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83955" y="1482639"/>
            <a:ext cx="799080" cy="799080"/>
          </a:xfrm>
          <a:prstGeom prst="rect">
            <a:avLst/>
          </a:prstGeom>
          <a:ln>
            <a:noFill/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08C8471-0E54-EF4B-A43D-8FB8E9C4F3F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57238" y="2539471"/>
            <a:ext cx="1042923" cy="104292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31C7C7C-E7AB-BB41-B47C-849FCBEC71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02449" y="3707816"/>
            <a:ext cx="952500" cy="9525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05295D2-6D48-6046-A9A4-DEF2BADD0D6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11458" y="4739958"/>
            <a:ext cx="1134481" cy="113448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2606B612-BAD6-FE48-A8E3-C4ABB6460E41}"/>
              </a:ext>
            </a:extLst>
          </p:cNvPr>
          <p:cNvSpPr txBox="1"/>
          <p:nvPr/>
        </p:nvSpPr>
        <p:spPr>
          <a:xfrm>
            <a:off x="2706657" y="1441469"/>
            <a:ext cx="132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Publisher(s)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ED82B3E-179B-0B4D-A118-081D0C7E732C}"/>
              </a:ext>
            </a:extLst>
          </p:cNvPr>
          <p:cNvSpPr txBox="1"/>
          <p:nvPr/>
        </p:nvSpPr>
        <p:spPr>
          <a:xfrm>
            <a:off x="8048438" y="590966"/>
            <a:ext cx="148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Subscriber(s)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AA60A57-46E2-4043-A039-4F56594EC383}"/>
              </a:ext>
            </a:extLst>
          </p:cNvPr>
          <p:cNvCxnSpPr>
            <a:stCxn id="74" idx="2"/>
          </p:cNvCxnSpPr>
          <p:nvPr/>
        </p:nvCxnSpPr>
        <p:spPr>
          <a:xfrm flipH="1">
            <a:off x="3026535" y="1810801"/>
            <a:ext cx="341369" cy="470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8DEA9E14-596E-5948-80A4-2517BAF9A773}"/>
              </a:ext>
            </a:extLst>
          </p:cNvPr>
          <p:cNvCxnSpPr>
            <a:cxnSpLocks/>
          </p:cNvCxnSpPr>
          <p:nvPr/>
        </p:nvCxnSpPr>
        <p:spPr>
          <a:xfrm>
            <a:off x="9135910" y="989416"/>
            <a:ext cx="397163" cy="43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24AF5799-7C61-EA41-ABA6-A47AF26F77DB}"/>
              </a:ext>
            </a:extLst>
          </p:cNvPr>
          <p:cNvSpPr txBox="1"/>
          <p:nvPr/>
        </p:nvSpPr>
        <p:spPr>
          <a:xfrm>
            <a:off x="4989148" y="4997639"/>
            <a:ext cx="3554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 or many Publishers (producer)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1 or many Subscribers (consumer)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Guaranteed delivery*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6488866-CDFD-4340-971B-53E163F5AD60}"/>
              </a:ext>
            </a:extLst>
          </p:cNvPr>
          <p:cNvSpPr txBox="1"/>
          <p:nvPr/>
        </p:nvSpPr>
        <p:spPr>
          <a:xfrm>
            <a:off x="5902085" y="2478465"/>
            <a:ext cx="174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Pubsub</a:t>
            </a:r>
            <a:r>
              <a:rPr lang="en-US" dirty="0"/>
              <a:t> channel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3C33F51-1094-7044-9F1A-F67363BA7289}"/>
              </a:ext>
            </a:extLst>
          </p:cNvPr>
          <p:cNvCxnSpPr>
            <a:cxnSpLocks/>
          </p:cNvCxnSpPr>
          <p:nvPr/>
        </p:nvCxnSpPr>
        <p:spPr>
          <a:xfrm>
            <a:off x="6492705" y="2820405"/>
            <a:ext cx="31572" cy="407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90F6AF4-C1EB-014D-9C3C-0787D02B72F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28669" y="5991334"/>
            <a:ext cx="597415" cy="59741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B7923BC-77C3-344B-B0A6-AD4EE9BB2380}"/>
              </a:ext>
            </a:extLst>
          </p:cNvPr>
          <p:cNvSpPr txBox="1"/>
          <p:nvPr/>
        </p:nvSpPr>
        <p:spPr>
          <a:xfrm>
            <a:off x="7726084" y="6105375"/>
            <a:ext cx="17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Broker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11B60B5-77F0-384F-A2B3-6FA4BBD2CA9E}"/>
              </a:ext>
            </a:extLst>
          </p:cNvPr>
          <p:cNvCxnSpPr>
            <a:cxnSpLocks/>
            <a:stCxn id="80" idx="2"/>
            <a:endCxn id="35" idx="0"/>
          </p:cNvCxnSpPr>
          <p:nvPr/>
        </p:nvCxnSpPr>
        <p:spPr>
          <a:xfrm>
            <a:off x="6766433" y="5828636"/>
            <a:ext cx="660944" cy="1626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661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80" grpId="0"/>
      <p:bldP spid="81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57EBD-B3B7-E742-AADE-B19A7D64F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Behind 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15BF5F-A11E-D04E-BE5F-391202E0A2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Message Broker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053BC4-7167-7C4A-A68D-85A02B2F1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287" y="869871"/>
            <a:ext cx="9311426" cy="55844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4814B0-13DD-654A-ADC9-A22403D4173B}"/>
              </a:ext>
            </a:extLst>
          </p:cNvPr>
          <p:cNvSpPr/>
          <p:nvPr/>
        </p:nvSpPr>
        <p:spPr>
          <a:xfrm>
            <a:off x="6246254" y="2730321"/>
            <a:ext cx="1017431" cy="218941"/>
          </a:xfrm>
          <a:prstGeom prst="rect">
            <a:avLst/>
          </a:prstGeom>
          <a:solidFill>
            <a:srgbClr val="F89829">
              <a:alpha val="36078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3419B7-99F4-AB47-BB33-8342475497C5}"/>
              </a:ext>
            </a:extLst>
          </p:cNvPr>
          <p:cNvSpPr/>
          <p:nvPr/>
        </p:nvSpPr>
        <p:spPr>
          <a:xfrm>
            <a:off x="4971246" y="5020829"/>
            <a:ext cx="1700010" cy="218941"/>
          </a:xfrm>
          <a:prstGeom prst="rect">
            <a:avLst/>
          </a:prstGeom>
          <a:solidFill>
            <a:srgbClr val="ED7D31">
              <a:alpha val="36078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65D08A-5AD4-4446-A628-32EF602AEC28}"/>
              </a:ext>
            </a:extLst>
          </p:cNvPr>
          <p:cNvSpPr/>
          <p:nvPr/>
        </p:nvSpPr>
        <p:spPr>
          <a:xfrm>
            <a:off x="4134119" y="3196116"/>
            <a:ext cx="3400022" cy="1220273"/>
          </a:xfrm>
          <a:prstGeom prst="rect">
            <a:avLst/>
          </a:prstGeom>
          <a:solidFill>
            <a:srgbClr val="F89829">
              <a:alpha val="36078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58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6CA40-0C17-FA40-AE3C-ECCA4C0F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Gackbround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2B43D-A950-FF49-93D3-EF7C9E60DB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6538" y="403654"/>
            <a:ext cx="11117262" cy="27738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Publish Subscribe with Message Broker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FA4F2B-25E8-224A-906F-704E7B9C7744}"/>
              </a:ext>
            </a:extLst>
          </p:cNvPr>
          <p:cNvSpPr/>
          <p:nvPr/>
        </p:nvSpPr>
        <p:spPr>
          <a:xfrm rot="5400000">
            <a:off x="2638079" y="2871172"/>
            <a:ext cx="489857" cy="15909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Pizza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59AC7D-7C45-DC45-A384-4E0D258ADEB2}"/>
              </a:ext>
            </a:extLst>
          </p:cNvPr>
          <p:cNvSpPr/>
          <p:nvPr/>
        </p:nvSpPr>
        <p:spPr>
          <a:xfrm rot="5400000">
            <a:off x="2638078" y="3430472"/>
            <a:ext cx="489857" cy="15909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Taco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6EF1D3B-455D-384C-A1A8-8C4381465DC0}"/>
              </a:ext>
            </a:extLst>
          </p:cNvPr>
          <p:cNvSpPr/>
          <p:nvPr/>
        </p:nvSpPr>
        <p:spPr>
          <a:xfrm rot="5400000">
            <a:off x="2638077" y="3989772"/>
            <a:ext cx="489857" cy="15909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Burger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F0A79C-4043-BF4F-A1B2-B9407E8EC8F3}"/>
              </a:ext>
            </a:extLst>
          </p:cNvPr>
          <p:cNvSpPr/>
          <p:nvPr/>
        </p:nvSpPr>
        <p:spPr>
          <a:xfrm rot="5400000">
            <a:off x="2638076" y="4549072"/>
            <a:ext cx="489857" cy="15909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Gushers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A1C56B-77FF-5E49-B716-BB451A352A79}"/>
              </a:ext>
            </a:extLst>
          </p:cNvPr>
          <p:cNvSpPr/>
          <p:nvPr/>
        </p:nvSpPr>
        <p:spPr>
          <a:xfrm>
            <a:off x="1466856" y="2446992"/>
            <a:ext cx="1743768" cy="846040"/>
          </a:xfrm>
          <a:prstGeom prst="rect">
            <a:avLst/>
          </a:prstGeom>
          <a:ln>
            <a:solidFill>
              <a:srgbClr val="95969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959699"/>
                </a:solidFill>
              </a:rPr>
              <a:t>Orders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891F5A-343D-6543-A6CD-402E67E1C938}"/>
              </a:ext>
            </a:extLst>
          </p:cNvPr>
          <p:cNvSpPr/>
          <p:nvPr/>
        </p:nvSpPr>
        <p:spPr>
          <a:xfrm>
            <a:off x="9533075" y="1475968"/>
            <a:ext cx="1322493" cy="846040"/>
          </a:xfrm>
          <a:prstGeom prst="rect">
            <a:avLst/>
          </a:prstGeom>
          <a:ln>
            <a:solidFill>
              <a:srgbClr val="95969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959699"/>
                </a:solidFill>
              </a:rPr>
              <a:t>Pizza</a:t>
            </a:r>
          </a:p>
          <a:p>
            <a:pPr algn="ctr"/>
            <a:r>
              <a:rPr lang="en-US" dirty="0">
                <a:solidFill>
                  <a:srgbClr val="959699"/>
                </a:solidFill>
              </a:rPr>
              <a:t>Maker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363241-342D-4244-90A3-6C21FC69C7C2}"/>
              </a:ext>
            </a:extLst>
          </p:cNvPr>
          <p:cNvSpPr/>
          <p:nvPr/>
        </p:nvSpPr>
        <p:spPr>
          <a:xfrm>
            <a:off x="9533075" y="2637913"/>
            <a:ext cx="1322494" cy="846040"/>
          </a:xfrm>
          <a:prstGeom prst="rect">
            <a:avLst/>
          </a:prstGeom>
          <a:ln>
            <a:solidFill>
              <a:srgbClr val="95969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959699"/>
                </a:solidFill>
              </a:rPr>
              <a:t>Taco</a:t>
            </a:r>
          </a:p>
          <a:p>
            <a:pPr algn="ctr"/>
            <a:r>
              <a:rPr lang="en-US" dirty="0">
                <a:solidFill>
                  <a:srgbClr val="959699"/>
                </a:solidFill>
              </a:rPr>
              <a:t>Maker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A7A9338-D2B0-FB46-B56E-8595D7EC2F27}"/>
              </a:ext>
            </a:extLst>
          </p:cNvPr>
          <p:cNvSpPr/>
          <p:nvPr/>
        </p:nvSpPr>
        <p:spPr>
          <a:xfrm>
            <a:off x="9533075" y="3761046"/>
            <a:ext cx="1322494" cy="846040"/>
          </a:xfrm>
          <a:prstGeom prst="rect">
            <a:avLst/>
          </a:prstGeom>
          <a:ln>
            <a:solidFill>
              <a:srgbClr val="95969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959699"/>
                </a:solidFill>
              </a:rPr>
              <a:t>Burger</a:t>
            </a:r>
          </a:p>
          <a:p>
            <a:pPr algn="ctr"/>
            <a:r>
              <a:rPr lang="en-US" dirty="0">
                <a:solidFill>
                  <a:srgbClr val="959699"/>
                </a:solidFill>
              </a:rPr>
              <a:t>Maker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E491FB-E437-4C4E-ADB1-CBB0FC8E806D}"/>
              </a:ext>
            </a:extLst>
          </p:cNvPr>
          <p:cNvSpPr/>
          <p:nvPr/>
        </p:nvSpPr>
        <p:spPr>
          <a:xfrm>
            <a:off x="9533073" y="4884179"/>
            <a:ext cx="1322495" cy="846040"/>
          </a:xfrm>
          <a:prstGeom prst="rect">
            <a:avLst/>
          </a:prstGeom>
          <a:ln>
            <a:solidFill>
              <a:srgbClr val="959699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959699"/>
                </a:solidFill>
              </a:rPr>
              <a:t>Candy</a:t>
            </a:r>
          </a:p>
          <a:p>
            <a:pPr algn="ctr"/>
            <a:r>
              <a:rPr lang="en-US" dirty="0">
                <a:solidFill>
                  <a:srgbClr val="959699"/>
                </a:solidFill>
              </a:rPr>
              <a:t>Maker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023ABA8-B055-CE43-B934-C0453A3697B6}"/>
              </a:ext>
            </a:extLst>
          </p:cNvPr>
          <p:cNvCxnSpPr>
            <a:cxnSpLocks/>
            <a:stCxn id="6" idx="0"/>
            <a:endCxn id="28" idx="3"/>
          </p:cNvCxnSpPr>
          <p:nvPr/>
        </p:nvCxnSpPr>
        <p:spPr>
          <a:xfrm flipV="1">
            <a:off x="3678499" y="3666663"/>
            <a:ext cx="123602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928EA0-0BD0-6B43-8828-935BEFF47F54}"/>
              </a:ext>
            </a:extLst>
          </p:cNvPr>
          <p:cNvCxnSpPr>
            <a:cxnSpLocks/>
            <a:stCxn id="49" idx="3"/>
            <a:endCxn id="16" idx="1"/>
          </p:cNvCxnSpPr>
          <p:nvPr/>
        </p:nvCxnSpPr>
        <p:spPr>
          <a:xfrm flipV="1">
            <a:off x="7812189" y="1898988"/>
            <a:ext cx="1720886" cy="1767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Can 27">
            <a:extLst>
              <a:ext uri="{FF2B5EF4-FFF2-40B4-BE49-F238E27FC236}">
                <a16:creationId xmlns:a16="http://schemas.microsoft.com/office/drawing/2014/main" id="{B902F227-9258-7A4E-B5D7-81958E594FB7}"/>
              </a:ext>
            </a:extLst>
          </p:cNvPr>
          <p:cNvSpPr/>
          <p:nvPr/>
        </p:nvSpPr>
        <p:spPr>
          <a:xfrm rot="5400000">
            <a:off x="5498659" y="2659508"/>
            <a:ext cx="846040" cy="2014310"/>
          </a:xfrm>
          <a:prstGeom prst="can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dirty="0" err="1"/>
              <a:t>Pubsub</a:t>
            </a:r>
            <a:r>
              <a:rPr lang="en-US" dirty="0"/>
              <a:t> Channel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1EC827F-25C0-AE41-94A6-0EF04DD4DBD6}"/>
              </a:ext>
            </a:extLst>
          </p:cNvPr>
          <p:cNvCxnSpPr>
            <a:cxnSpLocks/>
            <a:stCxn id="49" idx="3"/>
            <a:endCxn id="19" idx="1"/>
          </p:cNvCxnSpPr>
          <p:nvPr/>
        </p:nvCxnSpPr>
        <p:spPr>
          <a:xfrm flipV="1">
            <a:off x="7812189" y="3060933"/>
            <a:ext cx="1720886" cy="605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CF6E51F-4E64-0F42-A6E0-37AE72721AFA}"/>
              </a:ext>
            </a:extLst>
          </p:cNvPr>
          <p:cNvCxnSpPr>
            <a:cxnSpLocks/>
            <a:stCxn id="49" idx="3"/>
            <a:endCxn id="22" idx="1"/>
          </p:cNvCxnSpPr>
          <p:nvPr/>
        </p:nvCxnSpPr>
        <p:spPr>
          <a:xfrm>
            <a:off x="7812189" y="3666663"/>
            <a:ext cx="1720886" cy="517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5C82BA5-B24B-064E-926E-3BA3CB5EA11A}"/>
              </a:ext>
            </a:extLst>
          </p:cNvPr>
          <p:cNvCxnSpPr>
            <a:cxnSpLocks/>
            <a:stCxn id="49" idx="3"/>
            <a:endCxn id="23" idx="1"/>
          </p:cNvCxnSpPr>
          <p:nvPr/>
        </p:nvCxnSpPr>
        <p:spPr>
          <a:xfrm>
            <a:off x="7812189" y="3666663"/>
            <a:ext cx="1720884" cy="1640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052A19A-3D7B-C240-B577-17478C05932F}"/>
              </a:ext>
            </a:extLst>
          </p:cNvPr>
          <p:cNvCxnSpPr>
            <a:cxnSpLocks/>
            <a:stCxn id="14" idx="0"/>
            <a:endCxn id="28" idx="3"/>
          </p:cNvCxnSpPr>
          <p:nvPr/>
        </p:nvCxnSpPr>
        <p:spPr>
          <a:xfrm flipV="1">
            <a:off x="3678498" y="3666663"/>
            <a:ext cx="1236026" cy="559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00B013F-9E84-4442-BA70-1D9AFB09A4D1}"/>
              </a:ext>
            </a:extLst>
          </p:cNvPr>
          <p:cNvCxnSpPr>
            <a:cxnSpLocks/>
            <a:stCxn id="17" idx="0"/>
            <a:endCxn id="28" idx="3"/>
          </p:cNvCxnSpPr>
          <p:nvPr/>
        </p:nvCxnSpPr>
        <p:spPr>
          <a:xfrm flipV="1">
            <a:off x="3678497" y="3666663"/>
            <a:ext cx="1236027" cy="111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2851E89-644B-F64A-853D-E3767EDAB0A7}"/>
              </a:ext>
            </a:extLst>
          </p:cNvPr>
          <p:cNvCxnSpPr>
            <a:cxnSpLocks/>
            <a:stCxn id="20" idx="0"/>
            <a:endCxn id="28" idx="3"/>
          </p:cNvCxnSpPr>
          <p:nvPr/>
        </p:nvCxnSpPr>
        <p:spPr>
          <a:xfrm flipV="1">
            <a:off x="3678496" y="3666663"/>
            <a:ext cx="1236028" cy="1677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4E719FF-749C-CE47-BB78-268E82F8204A}"/>
              </a:ext>
            </a:extLst>
          </p:cNvPr>
          <p:cNvSpPr/>
          <p:nvPr/>
        </p:nvSpPr>
        <p:spPr>
          <a:xfrm rot="5400000">
            <a:off x="2638077" y="5108372"/>
            <a:ext cx="489857" cy="159098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Skittles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4571EFF-BC50-C544-9728-24F03ADD3646}"/>
              </a:ext>
            </a:extLst>
          </p:cNvPr>
          <p:cNvCxnSpPr>
            <a:cxnSpLocks/>
            <a:stCxn id="55" idx="0"/>
            <a:endCxn id="28" idx="3"/>
          </p:cNvCxnSpPr>
          <p:nvPr/>
        </p:nvCxnSpPr>
        <p:spPr>
          <a:xfrm flipV="1">
            <a:off x="3678497" y="3666663"/>
            <a:ext cx="1236027" cy="2237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32647FC9-A289-2D41-A863-852136BDC0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83955" y="1482639"/>
            <a:ext cx="799080" cy="799080"/>
          </a:xfrm>
          <a:prstGeom prst="rect">
            <a:avLst/>
          </a:prstGeom>
          <a:ln>
            <a:noFill/>
          </a:ln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08C8471-0E54-EF4B-A43D-8FB8E9C4F3F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57238" y="2539471"/>
            <a:ext cx="1042923" cy="104292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31C7C7C-E7AB-BB41-B47C-849FCBEC712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02449" y="3707816"/>
            <a:ext cx="952500" cy="9525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05295D2-6D48-6046-A9A4-DEF2BADD0D6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11458" y="4739958"/>
            <a:ext cx="1134481" cy="1134481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2606B612-BAD6-FE48-A8E3-C4ABB6460E41}"/>
              </a:ext>
            </a:extLst>
          </p:cNvPr>
          <p:cNvSpPr txBox="1"/>
          <p:nvPr/>
        </p:nvSpPr>
        <p:spPr>
          <a:xfrm>
            <a:off x="1677493" y="2077660"/>
            <a:ext cx="1322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Publisher(s)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ED82B3E-179B-0B4D-A118-081D0C7E732C}"/>
              </a:ext>
            </a:extLst>
          </p:cNvPr>
          <p:cNvSpPr txBox="1"/>
          <p:nvPr/>
        </p:nvSpPr>
        <p:spPr>
          <a:xfrm>
            <a:off x="9452002" y="1042125"/>
            <a:ext cx="1484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Subscriber(s)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6340ED7-9E38-4640-B283-DAC996171D4B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214774" y="3367955"/>
            <a:ext cx="597415" cy="597415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2D76FCA-325F-1942-9E73-9336AF1336D6}"/>
              </a:ext>
            </a:extLst>
          </p:cNvPr>
          <p:cNvCxnSpPr>
            <a:stCxn id="28" idx="1"/>
            <a:endCxn id="49" idx="1"/>
          </p:cNvCxnSpPr>
          <p:nvPr/>
        </p:nvCxnSpPr>
        <p:spPr>
          <a:xfrm>
            <a:off x="6928834" y="3666663"/>
            <a:ext cx="28594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CF1511B-D64C-A043-81A4-0674084AB4F6}"/>
              </a:ext>
            </a:extLst>
          </p:cNvPr>
          <p:cNvSpPr txBox="1"/>
          <p:nvPr/>
        </p:nvSpPr>
        <p:spPr>
          <a:xfrm>
            <a:off x="6951746" y="2119074"/>
            <a:ext cx="172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Message broker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C231968E-251F-CC44-9661-AD3030AC1FE2}"/>
              </a:ext>
            </a:extLst>
          </p:cNvPr>
          <p:cNvCxnSpPr>
            <a:cxnSpLocks/>
            <a:stCxn id="67" idx="2"/>
            <a:endCxn id="49" idx="0"/>
          </p:cNvCxnSpPr>
          <p:nvPr/>
        </p:nvCxnSpPr>
        <p:spPr>
          <a:xfrm flipH="1">
            <a:off x="7513482" y="2488406"/>
            <a:ext cx="298707" cy="879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E8B3C540-01A0-DA4D-BA28-6161259E2A94}"/>
              </a:ext>
            </a:extLst>
          </p:cNvPr>
          <p:cNvSpPr/>
          <p:nvPr/>
        </p:nvSpPr>
        <p:spPr>
          <a:xfrm>
            <a:off x="4717116" y="2664813"/>
            <a:ext cx="3305711" cy="1737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Pubsub</a:t>
            </a:r>
            <a:r>
              <a:rPr lang="en-US" dirty="0">
                <a:solidFill>
                  <a:srgbClr val="959699"/>
                </a:solidFill>
              </a:rPr>
              <a:t>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  <a:endParaRPr lang="en-US" dirty="0">
              <a:solidFill>
                <a:srgbClr val="9596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05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EFA63-E8CD-9045-8ADB-3F41701B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</a:p>
        </p:txBody>
      </p:sp>
    </p:spTree>
    <p:extLst>
      <p:ext uri="{BB962C8B-B14F-4D97-AF65-F5344CB8AC3E}">
        <p14:creationId xmlns:p14="http://schemas.microsoft.com/office/powerpoint/2010/main" val="3226330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19 PowerPoint Template" id="{3D2E94EC-BF48-4C54-A42A-9C24265DF9E0}" vid="{55A3F96F-5611-482C-A39B-C02445B036F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2366</TotalTime>
  <Words>1807</Words>
  <Application>Microsoft Macintosh PowerPoint</Application>
  <PresentationFormat>Widescreen</PresentationFormat>
  <Paragraphs>571</Paragraphs>
  <Slides>41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Courier New</vt:lpstr>
      <vt:lpstr>Wingdings</vt:lpstr>
      <vt:lpstr>Office Theme</vt:lpstr>
      <vt:lpstr>Kafka</vt:lpstr>
      <vt:lpstr>Intro</vt:lpstr>
      <vt:lpstr>Background</vt:lpstr>
      <vt:lpstr>Background</vt:lpstr>
      <vt:lpstr>Groundback</vt:lpstr>
      <vt:lpstr>The ground behind you</vt:lpstr>
      <vt:lpstr>Behind ground</vt:lpstr>
      <vt:lpstr>Gackbround</vt:lpstr>
      <vt:lpstr>Kafka</vt:lpstr>
      <vt:lpstr>Kakfa</vt:lpstr>
      <vt:lpstr>Kafka</vt:lpstr>
      <vt:lpstr>Kafaka</vt:lpstr>
      <vt:lpstr>Kafka</vt:lpstr>
      <vt:lpstr>Kafka</vt:lpstr>
      <vt:lpstr>Kafka</vt:lpstr>
      <vt:lpstr>Kafka</vt:lpstr>
      <vt:lpstr>Kafka</vt:lpstr>
      <vt:lpstr>Kafka</vt:lpstr>
      <vt:lpstr>Kafka</vt:lpstr>
      <vt:lpstr>Kafka</vt:lpstr>
      <vt:lpstr>sidenote…</vt:lpstr>
      <vt:lpstr>Kafka</vt:lpstr>
      <vt:lpstr>Kafka</vt:lpstr>
      <vt:lpstr>Kafka</vt:lpstr>
      <vt:lpstr>Kafka</vt:lpstr>
      <vt:lpstr>Kafka</vt:lpstr>
      <vt:lpstr>Kafaka</vt:lpstr>
      <vt:lpstr>Case Study – Underwriting Modernization</vt:lpstr>
      <vt:lpstr>Case Study – Underwriting Modernization</vt:lpstr>
      <vt:lpstr>Case Study - Underwriting Modernization</vt:lpstr>
      <vt:lpstr>Case Study - Underwriting Modernization</vt:lpstr>
      <vt:lpstr>Case Study - Underwriting Modernization</vt:lpstr>
      <vt:lpstr>Case Study - Underwriting Modernization</vt:lpstr>
      <vt:lpstr>Case Study - Underwriting Modernization</vt:lpstr>
      <vt:lpstr>Case Study - Underwriting Modernization</vt:lpstr>
      <vt:lpstr>Case Study - Underwriting Modernization</vt:lpstr>
      <vt:lpstr>Case Study - Underwriting Modernization</vt:lpstr>
      <vt:lpstr>Demo – Policy Admin System</vt:lpstr>
      <vt:lpstr>Final thoughts</vt:lpstr>
      <vt:lpstr>Appendix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Kafka</dc:title>
  <dc:creator>Mohammed Hussain</dc:creator>
  <cp:lastModifiedBy>Mohammed Hussain</cp:lastModifiedBy>
  <cp:revision>130</cp:revision>
  <dcterms:created xsi:type="dcterms:W3CDTF">2019-09-19T00:03:10Z</dcterms:created>
  <dcterms:modified xsi:type="dcterms:W3CDTF">2019-09-20T16:06:32Z</dcterms:modified>
</cp:coreProperties>
</file>